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9"/>
    <p:sldId id="257" r:id="rId50"/>
    <p:sldId id="258" r:id="rId51"/>
    <p:sldId id="259" r:id="rId52"/>
    <p:sldId id="260" r:id="rId53"/>
    <p:sldId id="261" r:id="rId54"/>
    <p:sldId id="262" r:id="rId55"/>
    <p:sldId id="263" r:id="rId56"/>
    <p:sldId id="264" r:id="rId57"/>
    <p:sldId id="265" r:id="rId58"/>
    <p:sldId id="266" r:id="rId59"/>
    <p:sldId id="267" r:id="rId60"/>
    <p:sldId id="268" r:id="rId61"/>
    <p:sldId id="269" r:id="rId62"/>
    <p:sldId id="270" r:id="rId63"/>
    <p:sldId id="271" r:id="rId64"/>
    <p:sldId id="272" r:id="rId65"/>
    <p:sldId id="273" r:id="rId66"/>
    <p:sldId id="274" r:id="rId67"/>
    <p:sldId id="275" r:id="rId6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ys" charset="1" panose="02000505050000020004"/>
      <p:regular r:id="rId10"/>
    </p:embeddedFont>
    <p:embeddedFont>
      <p:font typeface="Agrandir Narrow" charset="1" panose="00000506000000000000"/>
      <p:regular r:id="rId11"/>
    </p:embeddedFont>
    <p:embeddedFont>
      <p:font typeface="Agrandir Narrow Bold" charset="1" panose="00000806000000000000"/>
      <p:regular r:id="rId12"/>
    </p:embeddedFont>
    <p:embeddedFont>
      <p:font typeface="Agrandir Narrow Italics" charset="1" panose="00000506000000000000"/>
      <p:regular r:id="rId13"/>
    </p:embeddedFont>
    <p:embeddedFont>
      <p:font typeface="Agrandir Narrow Bold Italics" charset="1" panose="00000806000000000000"/>
      <p:regular r:id="rId14"/>
    </p:embeddedFont>
    <p:embeddedFont>
      <p:font typeface="Agrandir Narrow Thin" charset="1" panose="00000206000000000000"/>
      <p:regular r:id="rId15"/>
    </p:embeddedFont>
    <p:embeddedFont>
      <p:font typeface="Agrandir Narrow Thin Italics" charset="1" panose="00000206000000000000"/>
      <p:regular r:id="rId16"/>
    </p:embeddedFont>
    <p:embeddedFont>
      <p:font typeface="Agrandir Narrow Medium" charset="1" panose="00000606000000000000"/>
      <p:regular r:id="rId17"/>
    </p:embeddedFont>
    <p:embeddedFont>
      <p:font typeface="Agrandir Narrow Medium Italics" charset="1" panose="00000606000000000000"/>
      <p:regular r:id="rId18"/>
    </p:embeddedFont>
    <p:embeddedFont>
      <p:font typeface="Agrandir Narrow Ultra-Bold" charset="1" panose="00000906000000000000"/>
      <p:regular r:id="rId19"/>
    </p:embeddedFont>
    <p:embeddedFont>
      <p:font typeface="Agrandir Narrow Ultra-Bold Italics" charset="1" panose="00000906000000000000"/>
      <p:regular r:id="rId20"/>
    </p:embeddedFont>
    <p:embeddedFont>
      <p:font typeface="Agrandir Narrow Heavy" charset="1" panose="00000A06000000000000"/>
      <p:regular r:id="rId21"/>
    </p:embeddedFont>
    <p:embeddedFont>
      <p:font typeface="Agrandir Narrow Heavy Italics" charset="1" panose="00000A06000000000000"/>
      <p:regular r:id="rId22"/>
    </p:embeddedFont>
    <p:embeddedFont>
      <p:font typeface="Canva Sans" charset="1" panose="020B0503030501040103"/>
      <p:regular r:id="rId23"/>
    </p:embeddedFont>
    <p:embeddedFont>
      <p:font typeface="Canva Sans Bold" charset="1" panose="020B0803030501040103"/>
      <p:regular r:id="rId24"/>
    </p:embeddedFont>
    <p:embeddedFont>
      <p:font typeface="Canva Sans Italics" charset="1" panose="020B0503030501040103"/>
      <p:regular r:id="rId25"/>
    </p:embeddedFont>
    <p:embeddedFont>
      <p:font typeface="Canva Sans Bold Italics" charset="1" panose="020B0803030501040103"/>
      <p:regular r:id="rId26"/>
    </p:embeddedFont>
    <p:embeddedFont>
      <p:font typeface="Canva Sans Medium" charset="1" panose="020B0603030501040103"/>
      <p:regular r:id="rId27"/>
    </p:embeddedFont>
    <p:embeddedFont>
      <p:font typeface="Canva Sans Medium Italics" charset="1" panose="020B0603030501040103"/>
      <p:regular r:id="rId28"/>
    </p:embeddedFont>
    <p:embeddedFont>
      <p:font typeface="Open Sauce" charset="1" panose="00000500000000000000"/>
      <p:regular r:id="rId29"/>
    </p:embeddedFont>
    <p:embeddedFont>
      <p:font typeface="Open Sauce Bold" charset="1" panose="00000800000000000000"/>
      <p:regular r:id="rId30"/>
    </p:embeddedFont>
    <p:embeddedFont>
      <p:font typeface="Open Sauce Italics" charset="1" panose="00000500000000000000"/>
      <p:regular r:id="rId31"/>
    </p:embeddedFont>
    <p:embeddedFont>
      <p:font typeface="Open Sauce Bold Italics" charset="1" panose="00000800000000000000"/>
      <p:regular r:id="rId32"/>
    </p:embeddedFont>
    <p:embeddedFont>
      <p:font typeface="Open Sauce Light" charset="1" panose="00000400000000000000"/>
      <p:regular r:id="rId33"/>
    </p:embeddedFont>
    <p:embeddedFont>
      <p:font typeface="Open Sauce Light Italics" charset="1" panose="00000400000000000000"/>
      <p:regular r:id="rId34"/>
    </p:embeddedFont>
    <p:embeddedFont>
      <p:font typeface="Open Sauce Medium" charset="1" panose="00000600000000000000"/>
      <p:regular r:id="rId35"/>
    </p:embeddedFont>
    <p:embeddedFont>
      <p:font typeface="Open Sauce Medium Italics" charset="1" panose="00000600000000000000"/>
      <p:regular r:id="rId36"/>
    </p:embeddedFont>
    <p:embeddedFont>
      <p:font typeface="Open Sauce Semi-Bold" charset="1" panose="00000700000000000000"/>
      <p:regular r:id="rId37"/>
    </p:embeddedFont>
    <p:embeddedFont>
      <p:font typeface="Open Sauce Semi-Bold Italics" charset="1" panose="00000700000000000000"/>
      <p:regular r:id="rId38"/>
    </p:embeddedFont>
    <p:embeddedFont>
      <p:font typeface="Open Sauce Heavy" charset="1" panose="00000A00000000000000"/>
      <p:regular r:id="rId39"/>
    </p:embeddedFont>
    <p:embeddedFont>
      <p:font typeface="Open Sauce Heavy Italics" charset="1" panose="00000A00000000000000"/>
      <p:regular r:id="rId40"/>
    </p:embeddedFont>
    <p:embeddedFont>
      <p:font typeface="Open Sans" charset="1" panose="020B0606030504020204"/>
      <p:regular r:id="rId41"/>
    </p:embeddedFont>
    <p:embeddedFont>
      <p:font typeface="Open Sans Bold" charset="1" panose="020B0806030504020204"/>
      <p:regular r:id="rId42"/>
    </p:embeddedFont>
    <p:embeddedFont>
      <p:font typeface="Open Sans Italics" charset="1" panose="020B0606030504020204"/>
      <p:regular r:id="rId43"/>
    </p:embeddedFont>
    <p:embeddedFont>
      <p:font typeface="Open Sans Bold Italics" charset="1" panose="020B0806030504020204"/>
      <p:regular r:id="rId44"/>
    </p:embeddedFont>
    <p:embeddedFont>
      <p:font typeface="Open Sans Light" charset="1" panose="020B0306030504020204"/>
      <p:regular r:id="rId45"/>
    </p:embeddedFont>
    <p:embeddedFont>
      <p:font typeface="Open Sans Light Italics" charset="1" panose="020B0306030504020204"/>
      <p:regular r:id="rId46"/>
    </p:embeddedFont>
    <p:embeddedFont>
      <p:font typeface="Open Sans Ultra-Bold" charset="1" panose="00000000000000000000"/>
      <p:regular r:id="rId47"/>
    </p:embeddedFont>
    <p:embeddedFont>
      <p:font typeface="Open Sans Ultra-Bold Italics" charset="1" panose="000000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slides/slide1.xml" Type="http://schemas.openxmlformats.org/officeDocument/2006/relationships/slide"/><Relationship Id="rId5" Target="tableStyles.xml" Type="http://schemas.openxmlformats.org/officeDocument/2006/relationships/tableStyles"/><Relationship Id="rId50" Target="slides/slide2.xml" Type="http://schemas.openxmlformats.org/officeDocument/2006/relationships/slide"/><Relationship Id="rId51" Target="slides/slide3.xml" Type="http://schemas.openxmlformats.org/officeDocument/2006/relationships/slide"/><Relationship Id="rId52" Target="slides/slide4.xml" Type="http://schemas.openxmlformats.org/officeDocument/2006/relationships/slide"/><Relationship Id="rId53" Target="slides/slide5.xml" Type="http://schemas.openxmlformats.org/officeDocument/2006/relationships/slide"/><Relationship Id="rId54" Target="slides/slide6.xml" Type="http://schemas.openxmlformats.org/officeDocument/2006/relationships/slide"/><Relationship Id="rId55" Target="slides/slide7.xml" Type="http://schemas.openxmlformats.org/officeDocument/2006/relationships/slide"/><Relationship Id="rId56" Target="slides/slide8.xml" Type="http://schemas.openxmlformats.org/officeDocument/2006/relationships/slide"/><Relationship Id="rId57" Target="slides/slide9.xml" Type="http://schemas.openxmlformats.org/officeDocument/2006/relationships/slide"/><Relationship Id="rId58" Target="slides/slide10.xml" Type="http://schemas.openxmlformats.org/officeDocument/2006/relationships/slide"/><Relationship Id="rId59" Target="slides/slide11.xml" Type="http://schemas.openxmlformats.org/officeDocument/2006/relationships/slide"/><Relationship Id="rId6" Target="fonts/font6.fntdata" Type="http://schemas.openxmlformats.org/officeDocument/2006/relationships/font"/><Relationship Id="rId60" Target="slides/slide12.xml" Type="http://schemas.openxmlformats.org/officeDocument/2006/relationships/slide"/><Relationship Id="rId61" Target="slides/slide13.xml" Type="http://schemas.openxmlformats.org/officeDocument/2006/relationships/slide"/><Relationship Id="rId62" Target="slides/slide14.xml" Type="http://schemas.openxmlformats.org/officeDocument/2006/relationships/slide"/><Relationship Id="rId63" Target="slides/slide15.xml" Type="http://schemas.openxmlformats.org/officeDocument/2006/relationships/slide"/><Relationship Id="rId64" Target="slides/slide16.xml" Type="http://schemas.openxmlformats.org/officeDocument/2006/relationships/slide"/><Relationship Id="rId65" Target="slides/slide17.xml" Type="http://schemas.openxmlformats.org/officeDocument/2006/relationships/slide"/><Relationship Id="rId66" Target="slides/slide18.xml" Type="http://schemas.openxmlformats.org/officeDocument/2006/relationships/slide"/><Relationship Id="rId67" Target="slides/slide19.xml" Type="http://schemas.openxmlformats.org/officeDocument/2006/relationships/slide"/><Relationship Id="rId68" Target="slides/slide2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22.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AutoShape 3" id="3"/>
          <p:cNvSpPr/>
          <p:nvPr/>
        </p:nvSpPr>
        <p:spPr>
          <a:xfrm flipV="true">
            <a:off x="1028700" y="3141821"/>
            <a:ext cx="15937426" cy="0"/>
          </a:xfrm>
          <a:prstGeom prst="line">
            <a:avLst/>
          </a:prstGeom>
          <a:ln cap="rnd" w="76200">
            <a:solidFill>
              <a:srgbClr val="F5F5F5"/>
            </a:solidFill>
            <a:prstDash val="solid"/>
            <a:headEnd type="none" len="sm" w="sm"/>
            <a:tailEnd type="none" len="sm" w="sm"/>
          </a:ln>
        </p:spPr>
      </p:sp>
      <p:sp>
        <p:nvSpPr>
          <p:cNvPr name="TextBox 4" id="4"/>
          <p:cNvSpPr txBox="true"/>
          <p:nvPr/>
        </p:nvSpPr>
        <p:spPr>
          <a:xfrm rot="0">
            <a:off x="1028700" y="1076325"/>
            <a:ext cx="15937426" cy="1461788"/>
          </a:xfrm>
          <a:prstGeom prst="rect">
            <a:avLst/>
          </a:prstGeom>
        </p:spPr>
        <p:txBody>
          <a:bodyPr anchor="t" rtlCol="false" tIns="0" lIns="0" bIns="0" rIns="0">
            <a:spAutoFit/>
          </a:bodyPr>
          <a:lstStyle/>
          <a:p>
            <a:pPr>
              <a:lnSpc>
                <a:spcPts val="5704"/>
              </a:lnSpc>
            </a:pPr>
            <a:r>
              <a:rPr lang="en-US" sz="5185" spc="191">
                <a:solidFill>
                  <a:srgbClr val="FFFFFF"/>
                </a:solidFill>
                <a:latin typeface="Days"/>
              </a:rPr>
              <a:t>Interactive Music Genre Exploration with Visualization and Mood Control</a:t>
            </a:r>
          </a:p>
        </p:txBody>
      </p:sp>
      <p:sp>
        <p:nvSpPr>
          <p:cNvPr name="TextBox 5" id="5"/>
          <p:cNvSpPr txBox="true"/>
          <p:nvPr/>
        </p:nvSpPr>
        <p:spPr>
          <a:xfrm rot="0">
            <a:off x="3439364" y="4705587"/>
            <a:ext cx="3288491" cy="398535"/>
          </a:xfrm>
          <a:prstGeom prst="rect">
            <a:avLst/>
          </a:prstGeom>
        </p:spPr>
        <p:txBody>
          <a:bodyPr anchor="t" rtlCol="false" tIns="0" lIns="0" bIns="0" rIns="0">
            <a:spAutoFit/>
          </a:bodyPr>
          <a:lstStyle/>
          <a:p>
            <a:pPr algn="ctr">
              <a:lnSpc>
                <a:spcPts val="3233"/>
              </a:lnSpc>
              <a:spcBef>
                <a:spcPct val="0"/>
              </a:spcBef>
            </a:pPr>
            <a:r>
              <a:rPr lang="en-US" sz="2309">
                <a:solidFill>
                  <a:srgbClr val="FFFFFE"/>
                </a:solidFill>
                <a:latin typeface="Open Sans Bold"/>
              </a:rPr>
              <a:t>Yu Liang </a:t>
            </a:r>
          </a:p>
        </p:txBody>
      </p:sp>
      <p:sp>
        <p:nvSpPr>
          <p:cNvPr name="TextBox 6" id="6"/>
          <p:cNvSpPr txBox="true"/>
          <p:nvPr/>
        </p:nvSpPr>
        <p:spPr>
          <a:xfrm rot="0">
            <a:off x="2498729" y="5301715"/>
            <a:ext cx="5169762" cy="355799"/>
          </a:xfrm>
          <a:prstGeom prst="rect">
            <a:avLst/>
          </a:prstGeom>
        </p:spPr>
        <p:txBody>
          <a:bodyPr anchor="t" rtlCol="false" tIns="0" lIns="0" bIns="0" rIns="0">
            <a:spAutoFit/>
          </a:bodyPr>
          <a:lstStyle/>
          <a:p>
            <a:pPr algn="ctr">
              <a:lnSpc>
                <a:spcPts val="2964"/>
              </a:lnSpc>
              <a:spcBef>
                <a:spcPct val="0"/>
              </a:spcBef>
            </a:pPr>
            <a:r>
              <a:rPr lang="en-US" sz="2117">
                <a:solidFill>
                  <a:srgbClr val="FFFFFE"/>
                </a:solidFill>
                <a:latin typeface="Open Sans Italics"/>
              </a:rPr>
              <a:t>Jheronimus Academy of Data Science </a:t>
            </a:r>
          </a:p>
        </p:txBody>
      </p:sp>
      <p:sp>
        <p:nvSpPr>
          <p:cNvPr name="TextBox 7" id="7"/>
          <p:cNvSpPr txBox="true"/>
          <p:nvPr/>
        </p:nvSpPr>
        <p:spPr>
          <a:xfrm rot="0">
            <a:off x="11470156" y="4744965"/>
            <a:ext cx="3564997" cy="398535"/>
          </a:xfrm>
          <a:prstGeom prst="rect">
            <a:avLst/>
          </a:prstGeom>
        </p:spPr>
        <p:txBody>
          <a:bodyPr anchor="t" rtlCol="false" tIns="0" lIns="0" bIns="0" rIns="0">
            <a:spAutoFit/>
          </a:bodyPr>
          <a:lstStyle/>
          <a:p>
            <a:pPr algn="ctr">
              <a:lnSpc>
                <a:spcPts val="3233"/>
              </a:lnSpc>
              <a:spcBef>
                <a:spcPct val="0"/>
              </a:spcBef>
            </a:pPr>
            <a:r>
              <a:rPr lang="en-US" sz="2309">
                <a:solidFill>
                  <a:srgbClr val="FFFFFE"/>
                </a:solidFill>
                <a:latin typeface="Open Sans Bold"/>
              </a:rPr>
              <a:t>Martijn C. Willemsen </a:t>
            </a:r>
          </a:p>
        </p:txBody>
      </p:sp>
      <p:sp>
        <p:nvSpPr>
          <p:cNvPr name="TextBox 8" id="8"/>
          <p:cNvSpPr txBox="true"/>
          <p:nvPr/>
        </p:nvSpPr>
        <p:spPr>
          <a:xfrm rot="0">
            <a:off x="10679750" y="5301715"/>
            <a:ext cx="5145808" cy="355799"/>
          </a:xfrm>
          <a:prstGeom prst="rect">
            <a:avLst/>
          </a:prstGeom>
        </p:spPr>
        <p:txBody>
          <a:bodyPr anchor="t" rtlCol="false" tIns="0" lIns="0" bIns="0" rIns="0">
            <a:spAutoFit/>
          </a:bodyPr>
          <a:lstStyle/>
          <a:p>
            <a:pPr algn="ctr">
              <a:lnSpc>
                <a:spcPts val="2964"/>
              </a:lnSpc>
              <a:spcBef>
                <a:spcPct val="0"/>
              </a:spcBef>
            </a:pPr>
            <a:r>
              <a:rPr lang="en-US" sz="2117">
                <a:solidFill>
                  <a:srgbClr val="FFFFFE"/>
                </a:solidFill>
                <a:latin typeface="Open Sans Italics"/>
              </a:rPr>
              <a:t>Eindhoven University of Technology </a:t>
            </a:r>
          </a:p>
        </p:txBody>
      </p:sp>
      <p:sp>
        <p:nvSpPr>
          <p:cNvPr name="TextBox 9" id="9"/>
          <p:cNvSpPr txBox="true"/>
          <p:nvPr/>
        </p:nvSpPr>
        <p:spPr>
          <a:xfrm rot="0">
            <a:off x="8105283" y="4070733"/>
            <a:ext cx="2077434" cy="447082"/>
          </a:xfrm>
          <a:prstGeom prst="rect">
            <a:avLst/>
          </a:prstGeom>
        </p:spPr>
        <p:txBody>
          <a:bodyPr anchor="t" rtlCol="false" tIns="0" lIns="0" bIns="0" rIns="0">
            <a:spAutoFit/>
          </a:bodyPr>
          <a:lstStyle/>
          <a:p>
            <a:pPr>
              <a:lnSpc>
                <a:spcPts val="3351"/>
              </a:lnSpc>
            </a:pPr>
            <a:r>
              <a:rPr lang="en-US" sz="3351">
                <a:solidFill>
                  <a:srgbClr val="FFFFFE"/>
                </a:solidFill>
                <a:latin typeface="Open Sans Bold"/>
              </a:rPr>
              <a:t>AUTHORS</a:t>
            </a:r>
          </a:p>
        </p:txBody>
      </p:sp>
      <p:sp>
        <p:nvSpPr>
          <p:cNvPr name="TextBox 10" id="10"/>
          <p:cNvSpPr txBox="true"/>
          <p:nvPr/>
        </p:nvSpPr>
        <p:spPr>
          <a:xfrm rot="0">
            <a:off x="4236788" y="8119786"/>
            <a:ext cx="2284345" cy="398535"/>
          </a:xfrm>
          <a:prstGeom prst="rect">
            <a:avLst/>
          </a:prstGeom>
        </p:spPr>
        <p:txBody>
          <a:bodyPr anchor="t" rtlCol="false" tIns="0" lIns="0" bIns="0" rIns="0">
            <a:spAutoFit/>
          </a:bodyPr>
          <a:lstStyle/>
          <a:p>
            <a:pPr>
              <a:lnSpc>
                <a:spcPts val="3233"/>
              </a:lnSpc>
              <a:spcBef>
                <a:spcPct val="0"/>
              </a:spcBef>
            </a:pPr>
            <a:r>
              <a:rPr lang="en-US" sz="2309">
                <a:solidFill>
                  <a:srgbClr val="FFFFFE"/>
                </a:solidFill>
                <a:latin typeface="Open Sans Bold"/>
              </a:rPr>
              <a:t>Arihant Dugar</a:t>
            </a:r>
          </a:p>
        </p:txBody>
      </p:sp>
      <p:sp>
        <p:nvSpPr>
          <p:cNvPr name="TextBox 11" id="11"/>
          <p:cNvSpPr txBox="true"/>
          <p:nvPr/>
        </p:nvSpPr>
        <p:spPr>
          <a:xfrm rot="0">
            <a:off x="4581537" y="8678738"/>
            <a:ext cx="1594847" cy="355799"/>
          </a:xfrm>
          <a:prstGeom prst="rect">
            <a:avLst/>
          </a:prstGeom>
        </p:spPr>
        <p:txBody>
          <a:bodyPr anchor="t" rtlCol="false" tIns="0" lIns="0" bIns="0" rIns="0">
            <a:spAutoFit/>
          </a:bodyPr>
          <a:lstStyle/>
          <a:p>
            <a:pPr>
              <a:lnSpc>
                <a:spcPts val="2964"/>
              </a:lnSpc>
              <a:spcBef>
                <a:spcPct val="0"/>
              </a:spcBef>
            </a:pPr>
            <a:r>
              <a:rPr lang="en-US" sz="2117">
                <a:solidFill>
                  <a:srgbClr val="FFFFFE"/>
                </a:solidFill>
                <a:latin typeface="Open Sans Italics"/>
              </a:rPr>
              <a:t>B00917961</a:t>
            </a:r>
          </a:p>
        </p:txBody>
      </p:sp>
      <p:sp>
        <p:nvSpPr>
          <p:cNvPr name="TextBox 12" id="12"/>
          <p:cNvSpPr txBox="true"/>
          <p:nvPr/>
        </p:nvSpPr>
        <p:spPr>
          <a:xfrm rot="0">
            <a:off x="10403076" y="7960230"/>
            <a:ext cx="5699156" cy="398535"/>
          </a:xfrm>
          <a:prstGeom prst="rect">
            <a:avLst/>
          </a:prstGeom>
        </p:spPr>
        <p:txBody>
          <a:bodyPr anchor="t" rtlCol="false" tIns="0" lIns="0" bIns="0" rIns="0">
            <a:spAutoFit/>
          </a:bodyPr>
          <a:lstStyle/>
          <a:p>
            <a:pPr>
              <a:lnSpc>
                <a:spcPts val="3233"/>
              </a:lnSpc>
              <a:spcBef>
                <a:spcPct val="0"/>
              </a:spcBef>
            </a:pPr>
            <a:r>
              <a:rPr lang="en-US" sz="2309">
                <a:solidFill>
                  <a:srgbClr val="FFFFFE"/>
                </a:solidFill>
                <a:latin typeface="Open Sans Bold"/>
              </a:rPr>
              <a:t>Abhinav Acharya Tirumala Vinjamuri</a:t>
            </a:r>
          </a:p>
        </p:txBody>
      </p:sp>
      <p:sp>
        <p:nvSpPr>
          <p:cNvPr name="TextBox 13" id="13"/>
          <p:cNvSpPr txBox="true"/>
          <p:nvPr/>
        </p:nvSpPr>
        <p:spPr>
          <a:xfrm rot="0">
            <a:off x="12357771" y="8678738"/>
            <a:ext cx="1789766" cy="355799"/>
          </a:xfrm>
          <a:prstGeom prst="rect">
            <a:avLst/>
          </a:prstGeom>
        </p:spPr>
        <p:txBody>
          <a:bodyPr anchor="t" rtlCol="false" tIns="0" lIns="0" bIns="0" rIns="0">
            <a:spAutoFit/>
          </a:bodyPr>
          <a:lstStyle/>
          <a:p>
            <a:pPr>
              <a:lnSpc>
                <a:spcPts val="2964"/>
              </a:lnSpc>
              <a:spcBef>
                <a:spcPct val="0"/>
              </a:spcBef>
            </a:pPr>
            <a:r>
              <a:rPr lang="en-US" sz="2117">
                <a:solidFill>
                  <a:srgbClr val="FFFFFE"/>
                </a:solidFill>
                <a:latin typeface="Open Sans Italics"/>
              </a:rPr>
              <a:t>B00929073</a:t>
            </a:r>
          </a:p>
        </p:txBody>
      </p:sp>
      <p:sp>
        <p:nvSpPr>
          <p:cNvPr name="TextBox 14" id="14"/>
          <p:cNvSpPr txBox="true"/>
          <p:nvPr/>
        </p:nvSpPr>
        <p:spPr>
          <a:xfrm rot="0">
            <a:off x="12017303" y="9220200"/>
            <a:ext cx="2470702" cy="355799"/>
          </a:xfrm>
          <a:prstGeom prst="rect">
            <a:avLst/>
          </a:prstGeom>
        </p:spPr>
        <p:txBody>
          <a:bodyPr anchor="t" rtlCol="false" tIns="0" lIns="0" bIns="0" rIns="0">
            <a:spAutoFit/>
          </a:bodyPr>
          <a:lstStyle/>
          <a:p>
            <a:pPr>
              <a:lnSpc>
                <a:spcPts val="2964"/>
              </a:lnSpc>
              <a:spcBef>
                <a:spcPct val="0"/>
              </a:spcBef>
            </a:pPr>
            <a:r>
              <a:rPr lang="en-US" sz="2117">
                <a:solidFill>
                  <a:srgbClr val="FFFFFE"/>
                </a:solidFill>
                <a:latin typeface="Open Sans Italics"/>
              </a:rPr>
              <a:t>ab806657@dal.ca</a:t>
            </a:r>
          </a:p>
        </p:txBody>
      </p:sp>
      <p:sp>
        <p:nvSpPr>
          <p:cNvPr name="TextBox 15" id="15"/>
          <p:cNvSpPr txBox="true"/>
          <p:nvPr/>
        </p:nvSpPr>
        <p:spPr>
          <a:xfrm rot="0">
            <a:off x="4236788" y="9234561"/>
            <a:ext cx="2470702" cy="355799"/>
          </a:xfrm>
          <a:prstGeom prst="rect">
            <a:avLst/>
          </a:prstGeom>
        </p:spPr>
        <p:txBody>
          <a:bodyPr anchor="t" rtlCol="false" tIns="0" lIns="0" bIns="0" rIns="0">
            <a:spAutoFit/>
          </a:bodyPr>
          <a:lstStyle/>
          <a:p>
            <a:pPr>
              <a:lnSpc>
                <a:spcPts val="2964"/>
              </a:lnSpc>
              <a:spcBef>
                <a:spcPct val="0"/>
              </a:spcBef>
            </a:pPr>
            <a:r>
              <a:rPr lang="en-US" sz="2117">
                <a:solidFill>
                  <a:srgbClr val="FFFFFE"/>
                </a:solidFill>
                <a:latin typeface="Open Sans Italics"/>
              </a:rPr>
              <a:t>ar968345@dal.ca</a:t>
            </a:r>
          </a:p>
        </p:txBody>
      </p:sp>
      <p:sp>
        <p:nvSpPr>
          <p:cNvPr name="TextBox 16" id="16"/>
          <p:cNvSpPr txBox="true"/>
          <p:nvPr/>
        </p:nvSpPr>
        <p:spPr>
          <a:xfrm rot="0">
            <a:off x="7571060" y="7191039"/>
            <a:ext cx="3145880" cy="447082"/>
          </a:xfrm>
          <a:prstGeom prst="rect">
            <a:avLst/>
          </a:prstGeom>
        </p:spPr>
        <p:txBody>
          <a:bodyPr anchor="t" rtlCol="false" tIns="0" lIns="0" bIns="0" rIns="0">
            <a:spAutoFit/>
          </a:bodyPr>
          <a:lstStyle/>
          <a:p>
            <a:pPr>
              <a:lnSpc>
                <a:spcPts val="3351"/>
              </a:lnSpc>
            </a:pPr>
            <a:r>
              <a:rPr lang="en-US" sz="3351">
                <a:solidFill>
                  <a:srgbClr val="FFFFFE"/>
                </a:solidFill>
                <a:latin typeface="Open Sans Bold"/>
              </a:rPr>
              <a:t>PRESENTED BY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a:off x="-165669" y="9687789"/>
            <a:ext cx="17234544" cy="76200"/>
          </a:xfrm>
          <a:prstGeom prst="line">
            <a:avLst/>
          </a:prstGeom>
          <a:ln cap="flat" w="76200">
            <a:solidFill>
              <a:srgbClr val="C23A97"/>
            </a:solidFill>
            <a:prstDash val="solid"/>
            <a:headEnd type="none" len="sm" w="sm"/>
            <a:tailEnd type="none" len="sm" w="sm"/>
          </a:ln>
        </p:spPr>
      </p:sp>
      <p:grpSp>
        <p:nvGrpSpPr>
          <p:cNvPr name="Group 4" id="4"/>
          <p:cNvGrpSpPr/>
          <p:nvPr/>
        </p:nvGrpSpPr>
        <p:grpSpPr>
          <a:xfrm rot="0">
            <a:off x="16771575" y="9390489"/>
            <a:ext cx="1189202" cy="594601"/>
            <a:chOff x="0" y="0"/>
            <a:chExt cx="812800" cy="406400"/>
          </a:xfrm>
        </p:grpSpPr>
        <p:sp>
          <p:nvSpPr>
            <p:cNvPr name="Freeform 5" id="5"/>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C23A97"/>
            </a:solidFill>
          </p:spPr>
        </p:sp>
        <p:sp>
          <p:nvSpPr>
            <p:cNvPr name="TextBox 6" id="6"/>
            <p:cNvSpPr txBox="true"/>
            <p:nvPr/>
          </p:nvSpPr>
          <p:spPr>
            <a:xfrm>
              <a:off x="177800" y="-28575"/>
              <a:ext cx="558800" cy="434975"/>
            </a:xfrm>
            <a:prstGeom prst="rect">
              <a:avLst/>
            </a:prstGeom>
          </p:spPr>
          <p:txBody>
            <a:bodyPr anchor="ctr" rtlCol="false" tIns="50800" lIns="50800" bIns="50800" rIns="50800"/>
            <a:lstStyle/>
            <a:p>
              <a:pPr algn="ctr">
                <a:lnSpc>
                  <a:spcPts val="1869"/>
                </a:lnSpc>
              </a:pPr>
            </a:p>
          </p:txBody>
        </p:sp>
      </p:grpSp>
      <p:sp>
        <p:nvSpPr>
          <p:cNvPr name="AutoShape 7" id="7"/>
          <p:cNvSpPr/>
          <p:nvPr/>
        </p:nvSpPr>
        <p:spPr>
          <a:xfrm flipH="true">
            <a:off x="0" y="1499172"/>
            <a:ext cx="18704951" cy="0"/>
          </a:xfrm>
          <a:prstGeom prst="line">
            <a:avLst/>
          </a:prstGeom>
          <a:ln cap="flat" w="76200">
            <a:solidFill>
              <a:srgbClr val="F5F5F5"/>
            </a:solidFill>
            <a:prstDash val="solid"/>
            <a:headEnd type="none" len="sm" w="sm"/>
            <a:tailEnd type="none" len="sm" w="sm"/>
          </a:ln>
        </p:spPr>
      </p:sp>
      <p:sp>
        <p:nvSpPr>
          <p:cNvPr name="Freeform 8" id="8"/>
          <p:cNvSpPr/>
          <p:nvPr/>
        </p:nvSpPr>
        <p:spPr>
          <a:xfrm flipH="false" flipV="false" rot="0">
            <a:off x="5823777" y="1892772"/>
            <a:ext cx="12300847" cy="4598118"/>
          </a:xfrm>
          <a:custGeom>
            <a:avLst/>
            <a:gdLst/>
            <a:ahLst/>
            <a:cxnLst/>
            <a:rect r="r" b="b" t="t" l="l"/>
            <a:pathLst>
              <a:path h="4598118" w="12300847">
                <a:moveTo>
                  <a:pt x="0" y="0"/>
                </a:moveTo>
                <a:lnTo>
                  <a:pt x="12300847" y="0"/>
                </a:lnTo>
                <a:lnTo>
                  <a:pt x="12300847" y="4598118"/>
                </a:lnTo>
                <a:lnTo>
                  <a:pt x="0" y="4598118"/>
                </a:lnTo>
                <a:lnTo>
                  <a:pt x="0" y="0"/>
                </a:lnTo>
                <a:close/>
              </a:path>
            </a:pathLst>
          </a:custGeom>
          <a:blipFill>
            <a:blip r:embed="rId3"/>
            <a:stretch>
              <a:fillRect l="0" t="0" r="0" b="0"/>
            </a:stretch>
          </a:blipFill>
        </p:spPr>
      </p:sp>
      <p:sp>
        <p:nvSpPr>
          <p:cNvPr name="TextBox 9" id="9"/>
          <p:cNvSpPr txBox="true"/>
          <p:nvPr/>
        </p:nvSpPr>
        <p:spPr>
          <a:xfrm rot="0">
            <a:off x="6946456" y="9929372"/>
            <a:ext cx="4177097" cy="309752"/>
          </a:xfrm>
          <a:prstGeom prst="rect">
            <a:avLst/>
          </a:prstGeom>
        </p:spPr>
        <p:txBody>
          <a:bodyPr anchor="t" rtlCol="false" tIns="0" lIns="0" bIns="0" rIns="0">
            <a:spAutoFit/>
          </a:bodyPr>
          <a:lstStyle/>
          <a:p>
            <a:pPr>
              <a:lnSpc>
                <a:spcPts val="2078"/>
              </a:lnSpc>
            </a:pPr>
            <a:r>
              <a:rPr lang="en-US" sz="1889" spc="141">
                <a:solidFill>
                  <a:srgbClr val="FFFFFF"/>
                </a:solidFill>
                <a:latin typeface="Agrandir Narrow Bold"/>
              </a:rPr>
              <a:t>CSCI 6612 Seminar Presentation</a:t>
            </a:r>
          </a:p>
        </p:txBody>
      </p:sp>
      <p:sp>
        <p:nvSpPr>
          <p:cNvPr name="TextBox 10" id="10"/>
          <p:cNvSpPr txBox="true"/>
          <p:nvPr/>
        </p:nvSpPr>
        <p:spPr>
          <a:xfrm rot="0">
            <a:off x="17273351" y="9418557"/>
            <a:ext cx="229642" cy="481316"/>
          </a:xfrm>
          <a:prstGeom prst="rect">
            <a:avLst/>
          </a:prstGeom>
        </p:spPr>
        <p:txBody>
          <a:bodyPr anchor="t" rtlCol="false" tIns="0" lIns="0" bIns="0" rIns="0">
            <a:spAutoFit/>
          </a:bodyPr>
          <a:lstStyle/>
          <a:p>
            <a:pPr algn="ctr">
              <a:lnSpc>
                <a:spcPts val="3920"/>
              </a:lnSpc>
            </a:pPr>
            <a:r>
              <a:rPr lang="en-US" sz="2800">
                <a:solidFill>
                  <a:srgbClr val="FFFFFF"/>
                </a:solidFill>
                <a:latin typeface="Canva Sans Bold"/>
              </a:rPr>
              <a:t>9</a:t>
            </a:r>
          </a:p>
        </p:txBody>
      </p:sp>
      <p:sp>
        <p:nvSpPr>
          <p:cNvPr name="TextBox 11" id="11"/>
          <p:cNvSpPr txBox="true"/>
          <p:nvPr/>
        </p:nvSpPr>
        <p:spPr>
          <a:xfrm rot="0">
            <a:off x="246337" y="502714"/>
            <a:ext cx="17422237" cy="702925"/>
          </a:xfrm>
          <a:prstGeom prst="rect">
            <a:avLst/>
          </a:prstGeom>
        </p:spPr>
        <p:txBody>
          <a:bodyPr anchor="t" rtlCol="false" tIns="0" lIns="0" bIns="0" rIns="0">
            <a:spAutoFit/>
          </a:bodyPr>
          <a:lstStyle/>
          <a:p>
            <a:pPr algn="just">
              <a:lnSpc>
                <a:spcPts val="5458"/>
              </a:lnSpc>
            </a:pPr>
            <a:r>
              <a:rPr lang="en-US" sz="4962" spc="158">
                <a:solidFill>
                  <a:srgbClr val="FFFFFF"/>
                </a:solidFill>
                <a:latin typeface="Open Sauce Medium"/>
              </a:rPr>
              <a:t>EVALUATION OF USER STUDY - INTERACTION DATA</a:t>
            </a:r>
          </a:p>
        </p:txBody>
      </p:sp>
      <p:sp>
        <p:nvSpPr>
          <p:cNvPr name="TextBox 12" id="12"/>
          <p:cNvSpPr txBox="true"/>
          <p:nvPr/>
        </p:nvSpPr>
        <p:spPr>
          <a:xfrm rot="0">
            <a:off x="246337" y="2138582"/>
            <a:ext cx="5994438" cy="3004918"/>
          </a:xfrm>
          <a:prstGeom prst="rect">
            <a:avLst/>
          </a:prstGeom>
        </p:spPr>
        <p:txBody>
          <a:bodyPr anchor="t" rtlCol="false" tIns="0" lIns="0" bIns="0" rIns="0">
            <a:spAutoFit/>
          </a:bodyPr>
          <a:lstStyle/>
          <a:p>
            <a:pPr>
              <a:lnSpc>
                <a:spcPts val="3528"/>
              </a:lnSpc>
            </a:pPr>
            <a:r>
              <a:rPr lang="en-US" sz="2400">
                <a:solidFill>
                  <a:srgbClr val="FFFFFF"/>
                </a:solidFill>
                <a:latin typeface="Open Sauce"/>
              </a:rPr>
              <a:t>Different Conditions:</a:t>
            </a:r>
          </a:p>
          <a:p>
            <a:pPr marL="518160" indent="-259080" lvl="1">
              <a:lnSpc>
                <a:spcPts val="3528"/>
              </a:lnSpc>
              <a:buFont typeface="Arial"/>
              <a:buChar char="•"/>
            </a:pPr>
            <a:r>
              <a:rPr lang="en-US" sz="2400">
                <a:solidFill>
                  <a:srgbClr val="FFFFFF"/>
                </a:solidFill>
                <a:latin typeface="Open Sauce"/>
              </a:rPr>
              <a:t>Log Interaction Time </a:t>
            </a:r>
          </a:p>
          <a:p>
            <a:pPr marL="518160" indent="-259080" lvl="1">
              <a:lnSpc>
                <a:spcPts val="3528"/>
              </a:lnSpc>
              <a:buFont typeface="Arial"/>
              <a:buChar char="•"/>
            </a:pPr>
            <a:r>
              <a:rPr lang="en-US" sz="2400">
                <a:solidFill>
                  <a:srgbClr val="FFFFFF"/>
                </a:solidFill>
                <a:latin typeface="Open Sauce"/>
              </a:rPr>
              <a:t>Track Interactions</a:t>
            </a:r>
          </a:p>
          <a:p>
            <a:pPr marL="518160" indent="-259080" lvl="1">
              <a:lnSpc>
                <a:spcPts val="3528"/>
              </a:lnSpc>
              <a:buFont typeface="Arial"/>
              <a:buChar char="•"/>
            </a:pPr>
            <a:r>
              <a:rPr lang="en-US" sz="2400">
                <a:solidFill>
                  <a:srgbClr val="FFFFFF"/>
                </a:solidFill>
                <a:latin typeface="Open Sauce"/>
              </a:rPr>
              <a:t>Slider Interactions in the mood control conditions </a:t>
            </a:r>
          </a:p>
          <a:p>
            <a:pPr marL="518160" indent="-259080" lvl="1">
              <a:lnSpc>
                <a:spcPts val="3528"/>
              </a:lnSpc>
              <a:buFont typeface="Arial"/>
              <a:buChar char="•"/>
            </a:pPr>
            <a:r>
              <a:rPr lang="en-US" sz="2400">
                <a:solidFill>
                  <a:srgbClr val="FFFFFF"/>
                </a:solidFill>
                <a:latin typeface="Open Sauce"/>
              </a:rPr>
              <a:t>Playlist saved or not</a:t>
            </a:r>
          </a:p>
          <a:p>
            <a:pPr>
              <a:lnSpc>
                <a:spcPts val="2615"/>
              </a:lnSpc>
            </a:pPr>
          </a:p>
        </p:txBody>
      </p:sp>
      <p:sp>
        <p:nvSpPr>
          <p:cNvPr name="TextBox 13" id="13"/>
          <p:cNvSpPr txBox="true"/>
          <p:nvPr/>
        </p:nvSpPr>
        <p:spPr>
          <a:xfrm rot="0">
            <a:off x="420721" y="6424215"/>
            <a:ext cx="15297307" cy="3565779"/>
          </a:xfrm>
          <a:prstGeom prst="rect">
            <a:avLst/>
          </a:prstGeom>
        </p:spPr>
        <p:txBody>
          <a:bodyPr anchor="t" rtlCol="false" tIns="0" lIns="0" bIns="0" rIns="0">
            <a:spAutoFit/>
          </a:bodyPr>
          <a:lstStyle/>
          <a:p>
            <a:pPr>
              <a:lnSpc>
                <a:spcPts val="3528"/>
              </a:lnSpc>
            </a:pPr>
            <a:r>
              <a:rPr lang="en-US" sz="2400">
                <a:solidFill>
                  <a:srgbClr val="FFFFFF"/>
                </a:solidFill>
                <a:latin typeface="Open Sauce"/>
              </a:rPr>
              <a:t>INSIGHTS:</a:t>
            </a:r>
          </a:p>
          <a:p>
            <a:pPr marL="518160" indent="-259080" lvl="1">
              <a:lnSpc>
                <a:spcPts val="3528"/>
              </a:lnSpc>
              <a:buFont typeface="Arial"/>
              <a:buChar char="•"/>
            </a:pPr>
            <a:r>
              <a:rPr lang="en-US" sz="2400">
                <a:solidFill>
                  <a:srgbClr val="FFFFFF"/>
                </a:solidFill>
                <a:latin typeface="Open Sauce"/>
              </a:rPr>
              <a:t>Users interacted with the system shorter in the second phase.</a:t>
            </a:r>
          </a:p>
          <a:p>
            <a:pPr marL="518160" indent="-259080" lvl="1">
              <a:lnSpc>
                <a:spcPts val="3528"/>
              </a:lnSpc>
              <a:buFont typeface="Arial"/>
              <a:buChar char="•"/>
            </a:pPr>
            <a:r>
              <a:rPr lang="en-US" sz="2400">
                <a:solidFill>
                  <a:srgbClr val="FFFFFF"/>
                </a:solidFill>
                <a:latin typeface="Open Sauce"/>
              </a:rPr>
              <a:t>Users interacted with the system longer with the contour plot than the bar chart.</a:t>
            </a:r>
          </a:p>
          <a:p>
            <a:pPr marL="518160" indent="-259080" lvl="1">
              <a:lnSpc>
                <a:spcPts val="3528"/>
              </a:lnSpc>
              <a:buFont typeface="Arial"/>
              <a:buChar char="•"/>
            </a:pPr>
            <a:r>
              <a:rPr lang="en-US" sz="2400">
                <a:solidFill>
                  <a:srgbClr val="FFFFFF"/>
                </a:solidFill>
                <a:latin typeface="Open Sauce"/>
              </a:rPr>
              <a:t>Users interacted with the recommended tracks slightly less in the second phase than in the first phase.</a:t>
            </a:r>
          </a:p>
          <a:p>
            <a:pPr marL="518160" indent="-259080" lvl="1">
              <a:lnSpc>
                <a:spcPts val="3528"/>
              </a:lnSpc>
              <a:buFont typeface="Arial"/>
              <a:buChar char="•"/>
            </a:pPr>
            <a:r>
              <a:rPr lang="en-US" sz="2400">
                <a:solidFill>
                  <a:srgbClr val="FFFFFF"/>
                </a:solidFill>
                <a:latin typeface="Open Sauce"/>
              </a:rPr>
              <a:t>Users used the slider much more with the contour plot than with the bar charts.</a:t>
            </a:r>
          </a:p>
          <a:p>
            <a:pPr marL="518160" indent="-259080" lvl="1">
              <a:lnSpc>
                <a:spcPts val="3528"/>
              </a:lnSpc>
              <a:buFont typeface="Arial"/>
              <a:buChar char="•"/>
            </a:pPr>
            <a:r>
              <a:rPr lang="en-US" sz="2400">
                <a:solidFill>
                  <a:srgbClr val="FFFFFF"/>
                </a:solidFill>
                <a:latin typeface="Open Sauce"/>
              </a:rPr>
              <a:t>Users saved the playlist 14.2% of the time regardless of the conditions or the experimental phase. </a:t>
            </a:r>
          </a:p>
          <a:p>
            <a:pPr>
              <a:lnSpc>
                <a:spcPts val="3528"/>
              </a:lnSpc>
            </a:pP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a:off x="-165669" y="9687789"/>
            <a:ext cx="17234544" cy="76200"/>
          </a:xfrm>
          <a:prstGeom prst="line">
            <a:avLst/>
          </a:prstGeom>
          <a:ln cap="flat" w="76200">
            <a:solidFill>
              <a:srgbClr val="C23A97"/>
            </a:solidFill>
            <a:prstDash val="solid"/>
            <a:headEnd type="none" len="sm" w="sm"/>
            <a:tailEnd type="none" len="sm" w="sm"/>
          </a:ln>
        </p:spPr>
      </p:sp>
      <p:grpSp>
        <p:nvGrpSpPr>
          <p:cNvPr name="Group 4" id="4"/>
          <p:cNvGrpSpPr/>
          <p:nvPr/>
        </p:nvGrpSpPr>
        <p:grpSpPr>
          <a:xfrm rot="0">
            <a:off x="16771575" y="9390489"/>
            <a:ext cx="1189202" cy="594601"/>
            <a:chOff x="0" y="0"/>
            <a:chExt cx="812800" cy="406400"/>
          </a:xfrm>
        </p:grpSpPr>
        <p:sp>
          <p:nvSpPr>
            <p:cNvPr name="Freeform 5" id="5"/>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C23A97"/>
            </a:solidFill>
          </p:spPr>
        </p:sp>
        <p:sp>
          <p:nvSpPr>
            <p:cNvPr name="TextBox 6" id="6"/>
            <p:cNvSpPr txBox="true"/>
            <p:nvPr/>
          </p:nvSpPr>
          <p:spPr>
            <a:xfrm>
              <a:off x="177800" y="-28575"/>
              <a:ext cx="558800" cy="434975"/>
            </a:xfrm>
            <a:prstGeom prst="rect">
              <a:avLst/>
            </a:prstGeom>
          </p:spPr>
          <p:txBody>
            <a:bodyPr anchor="ctr" rtlCol="false" tIns="50800" lIns="50800" bIns="50800" rIns="50800"/>
            <a:lstStyle/>
            <a:p>
              <a:pPr algn="ctr">
                <a:lnSpc>
                  <a:spcPts val="1869"/>
                </a:lnSpc>
              </a:pPr>
            </a:p>
          </p:txBody>
        </p:sp>
      </p:grpSp>
      <p:sp>
        <p:nvSpPr>
          <p:cNvPr name="AutoShape 7" id="7"/>
          <p:cNvSpPr/>
          <p:nvPr/>
        </p:nvSpPr>
        <p:spPr>
          <a:xfrm flipH="true" flipV="true">
            <a:off x="0" y="1499172"/>
            <a:ext cx="13792613"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6946456" y="9929372"/>
            <a:ext cx="4177097" cy="309752"/>
          </a:xfrm>
          <a:prstGeom prst="rect">
            <a:avLst/>
          </a:prstGeom>
        </p:spPr>
        <p:txBody>
          <a:bodyPr anchor="t" rtlCol="false" tIns="0" lIns="0" bIns="0" rIns="0">
            <a:spAutoFit/>
          </a:bodyPr>
          <a:lstStyle/>
          <a:p>
            <a:pPr>
              <a:lnSpc>
                <a:spcPts val="2078"/>
              </a:lnSpc>
            </a:pPr>
            <a:r>
              <a:rPr lang="en-US" sz="1889" spc="141">
                <a:solidFill>
                  <a:srgbClr val="FFFFFF"/>
                </a:solidFill>
                <a:latin typeface="Agrandir Narrow Bold"/>
              </a:rPr>
              <a:t>CSCI 6612 Seminar Presentation</a:t>
            </a:r>
          </a:p>
        </p:txBody>
      </p:sp>
      <p:sp>
        <p:nvSpPr>
          <p:cNvPr name="TextBox 9" id="9"/>
          <p:cNvSpPr txBox="true"/>
          <p:nvPr/>
        </p:nvSpPr>
        <p:spPr>
          <a:xfrm rot="0">
            <a:off x="17170362" y="9418557"/>
            <a:ext cx="435620" cy="481316"/>
          </a:xfrm>
          <a:prstGeom prst="rect">
            <a:avLst/>
          </a:prstGeom>
        </p:spPr>
        <p:txBody>
          <a:bodyPr anchor="t" rtlCol="false" tIns="0" lIns="0" bIns="0" rIns="0">
            <a:spAutoFit/>
          </a:bodyPr>
          <a:lstStyle/>
          <a:p>
            <a:pPr algn="ctr">
              <a:lnSpc>
                <a:spcPts val="3920"/>
              </a:lnSpc>
            </a:pPr>
            <a:r>
              <a:rPr lang="en-US" sz="2800">
                <a:solidFill>
                  <a:srgbClr val="FFFFFF"/>
                </a:solidFill>
                <a:latin typeface="Canva Sans Bold"/>
              </a:rPr>
              <a:t>10</a:t>
            </a:r>
          </a:p>
        </p:txBody>
      </p:sp>
      <p:sp>
        <p:nvSpPr>
          <p:cNvPr name="TextBox 10" id="10"/>
          <p:cNvSpPr txBox="true"/>
          <p:nvPr/>
        </p:nvSpPr>
        <p:spPr>
          <a:xfrm rot="0">
            <a:off x="246337" y="502714"/>
            <a:ext cx="12558408" cy="702925"/>
          </a:xfrm>
          <a:prstGeom prst="rect">
            <a:avLst/>
          </a:prstGeom>
        </p:spPr>
        <p:txBody>
          <a:bodyPr anchor="t" rtlCol="false" tIns="0" lIns="0" bIns="0" rIns="0">
            <a:spAutoFit/>
          </a:bodyPr>
          <a:lstStyle/>
          <a:p>
            <a:pPr algn="just">
              <a:lnSpc>
                <a:spcPts val="5458"/>
              </a:lnSpc>
            </a:pPr>
            <a:r>
              <a:rPr lang="en-US" sz="4962" spc="158">
                <a:solidFill>
                  <a:srgbClr val="FFFFFF"/>
                </a:solidFill>
                <a:latin typeface="Open Sauce Medium"/>
              </a:rPr>
              <a:t>EVALUATION OF USER STUDY - SEM</a:t>
            </a:r>
          </a:p>
        </p:txBody>
      </p:sp>
      <p:sp>
        <p:nvSpPr>
          <p:cNvPr name="Freeform 11" id="11"/>
          <p:cNvSpPr/>
          <p:nvPr/>
        </p:nvSpPr>
        <p:spPr>
          <a:xfrm flipH="false" flipV="false" rot="0">
            <a:off x="798375" y="5143500"/>
            <a:ext cx="15973200" cy="4114800"/>
          </a:xfrm>
          <a:custGeom>
            <a:avLst/>
            <a:gdLst/>
            <a:ahLst/>
            <a:cxnLst/>
            <a:rect r="r" b="b" t="t" l="l"/>
            <a:pathLst>
              <a:path h="4114800" w="15973200">
                <a:moveTo>
                  <a:pt x="0" y="0"/>
                </a:moveTo>
                <a:lnTo>
                  <a:pt x="15973200" y="0"/>
                </a:lnTo>
                <a:lnTo>
                  <a:pt x="15973200" y="4114800"/>
                </a:lnTo>
                <a:lnTo>
                  <a:pt x="0" y="4114800"/>
                </a:lnTo>
                <a:lnTo>
                  <a:pt x="0" y="0"/>
                </a:lnTo>
                <a:close/>
              </a:path>
            </a:pathLst>
          </a:custGeom>
          <a:blipFill>
            <a:blip r:embed="rId3"/>
            <a:stretch>
              <a:fillRect l="0" t="0" r="0" b="0"/>
            </a:stretch>
          </a:blipFill>
        </p:spPr>
      </p:sp>
      <p:sp>
        <p:nvSpPr>
          <p:cNvPr name="TextBox 12" id="12"/>
          <p:cNvSpPr txBox="true"/>
          <p:nvPr/>
        </p:nvSpPr>
        <p:spPr>
          <a:xfrm rot="0">
            <a:off x="798375" y="1814114"/>
            <a:ext cx="9582526" cy="3329386"/>
          </a:xfrm>
          <a:prstGeom prst="rect">
            <a:avLst/>
          </a:prstGeom>
        </p:spPr>
        <p:txBody>
          <a:bodyPr anchor="t" rtlCol="false" tIns="0" lIns="0" bIns="0" rIns="0">
            <a:spAutoFit/>
          </a:bodyPr>
          <a:lstStyle/>
          <a:p>
            <a:pPr marL="511808" indent="-255904" lvl="1">
              <a:lnSpc>
                <a:spcPts val="3484"/>
              </a:lnSpc>
              <a:buFont typeface="Arial"/>
              <a:buChar char="•"/>
            </a:pPr>
            <a:r>
              <a:rPr lang="en-US" sz="2370">
                <a:solidFill>
                  <a:srgbClr val="FFFFFF"/>
                </a:solidFill>
                <a:latin typeface="Open Sauce"/>
              </a:rPr>
              <a:t>SEM - Structure Equation Model</a:t>
            </a:r>
          </a:p>
          <a:p>
            <a:pPr marL="511808" indent="-255904" lvl="1">
              <a:lnSpc>
                <a:spcPts val="3484"/>
              </a:lnSpc>
              <a:buFont typeface="Arial"/>
              <a:buChar char="•"/>
            </a:pPr>
            <a:r>
              <a:rPr lang="en-US" sz="2370">
                <a:solidFill>
                  <a:srgbClr val="FFFFFF"/>
                </a:solidFill>
                <a:latin typeface="Open Sauce"/>
              </a:rPr>
              <a:t>Important Components:</a:t>
            </a:r>
          </a:p>
          <a:p>
            <a:pPr marL="1023616" indent="-341205" lvl="2">
              <a:lnSpc>
                <a:spcPts val="3484"/>
              </a:lnSpc>
              <a:buFont typeface="Arial"/>
              <a:buChar char="⚬"/>
            </a:pPr>
            <a:r>
              <a:rPr lang="en-US" sz="2370">
                <a:solidFill>
                  <a:srgbClr val="FFFFFF"/>
                </a:solidFill>
                <a:latin typeface="Open Sauce"/>
              </a:rPr>
              <a:t>Perceived Informativeness </a:t>
            </a:r>
          </a:p>
          <a:p>
            <a:pPr marL="1023616" indent="-341205" lvl="2">
              <a:lnSpc>
                <a:spcPts val="3484"/>
              </a:lnSpc>
              <a:buFont typeface="Arial"/>
              <a:buChar char="⚬"/>
            </a:pPr>
            <a:r>
              <a:rPr lang="en-US" sz="2370">
                <a:solidFill>
                  <a:srgbClr val="FFFFFF"/>
                </a:solidFill>
                <a:latin typeface="Open Sauce"/>
              </a:rPr>
              <a:t>Perceived C</a:t>
            </a:r>
            <a:r>
              <a:rPr lang="en-US" sz="2370">
                <a:solidFill>
                  <a:srgbClr val="FFFFFF"/>
                </a:solidFill>
                <a:latin typeface="Open Sauce"/>
              </a:rPr>
              <a:t>ontrol</a:t>
            </a:r>
          </a:p>
          <a:p>
            <a:pPr marL="1023616" indent="-341205" lvl="2">
              <a:lnSpc>
                <a:spcPts val="3484"/>
              </a:lnSpc>
              <a:buFont typeface="Arial"/>
              <a:buChar char="⚬"/>
            </a:pPr>
            <a:r>
              <a:rPr lang="en-US" sz="2370">
                <a:solidFill>
                  <a:srgbClr val="FFFFFF"/>
                </a:solidFill>
                <a:latin typeface="Open Sauce"/>
              </a:rPr>
              <a:t>Perceived Understandability</a:t>
            </a:r>
          </a:p>
          <a:p>
            <a:pPr marL="1023616" indent="-341205" lvl="2">
              <a:lnSpc>
                <a:spcPts val="3484"/>
              </a:lnSpc>
              <a:buFont typeface="Arial"/>
              <a:buChar char="⚬"/>
            </a:pPr>
            <a:r>
              <a:rPr lang="en-US" sz="2370">
                <a:solidFill>
                  <a:srgbClr val="FFFFFF"/>
                </a:solidFill>
                <a:latin typeface="Open Sauce"/>
              </a:rPr>
              <a:t>Perceived Helpfulness</a:t>
            </a:r>
          </a:p>
          <a:p>
            <a:pPr marL="1023616" indent="-341205" lvl="2">
              <a:lnSpc>
                <a:spcPts val="3484"/>
              </a:lnSpc>
              <a:buFont typeface="Arial"/>
              <a:buChar char="⚬"/>
            </a:pPr>
            <a:r>
              <a:rPr lang="en-US" sz="2370">
                <a:solidFill>
                  <a:srgbClr val="FFFFFF"/>
                </a:solidFill>
                <a:latin typeface="Open Sauce"/>
              </a:rPr>
              <a:t>MSAE - Musical Sophistication on Active Engagement</a:t>
            </a:r>
          </a:p>
          <a:p>
            <a:pPr>
              <a:lnSpc>
                <a:spcPts val="2480"/>
              </a:lnSpc>
            </a:pP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3884193">
            <a:off x="-6343784" y="976614"/>
            <a:ext cx="15581617" cy="9292310"/>
          </a:xfrm>
          <a:custGeom>
            <a:avLst/>
            <a:gdLst/>
            <a:ahLst/>
            <a:cxnLst/>
            <a:rect r="r" b="b" t="t" l="l"/>
            <a:pathLst>
              <a:path h="9292310" w="15581617">
                <a:moveTo>
                  <a:pt x="0" y="0"/>
                </a:moveTo>
                <a:lnTo>
                  <a:pt x="15581617" y="0"/>
                </a:lnTo>
                <a:lnTo>
                  <a:pt x="15581617" y="9292310"/>
                </a:lnTo>
                <a:lnTo>
                  <a:pt x="0" y="9292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5466392" y="-1736377"/>
            <a:ext cx="11245538" cy="14718293"/>
            <a:chOff x="0" y="0"/>
            <a:chExt cx="2961788" cy="3876423"/>
          </a:xfrm>
        </p:grpSpPr>
        <p:sp>
          <p:nvSpPr>
            <p:cNvPr name="Freeform 4" id="4"/>
            <p:cNvSpPr/>
            <p:nvPr/>
          </p:nvSpPr>
          <p:spPr>
            <a:xfrm flipH="false" flipV="false" rot="0">
              <a:off x="0" y="0"/>
              <a:ext cx="2961788" cy="3876423"/>
            </a:xfrm>
            <a:custGeom>
              <a:avLst/>
              <a:gdLst/>
              <a:ahLst/>
              <a:cxnLst/>
              <a:rect r="r" b="b" t="t" l="l"/>
              <a:pathLst>
                <a:path h="3876423" w="2961788">
                  <a:moveTo>
                    <a:pt x="0" y="0"/>
                  </a:moveTo>
                  <a:lnTo>
                    <a:pt x="2961788" y="0"/>
                  </a:lnTo>
                  <a:lnTo>
                    <a:pt x="2961788" y="3876423"/>
                  </a:lnTo>
                  <a:lnTo>
                    <a:pt x="0" y="3876423"/>
                  </a:lnTo>
                  <a:close/>
                </a:path>
              </a:pathLst>
            </a:custGeom>
            <a:solidFill>
              <a:srgbClr val="192253"/>
            </a:solidFill>
          </p:spPr>
        </p:sp>
        <p:sp>
          <p:nvSpPr>
            <p:cNvPr name="TextBox 5" id="5"/>
            <p:cNvSpPr txBox="true"/>
            <p:nvPr/>
          </p:nvSpPr>
          <p:spPr>
            <a:xfrm>
              <a:off x="0" y="-28575"/>
              <a:ext cx="2961788" cy="3904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3730015" y="1673562"/>
            <a:ext cx="10314782" cy="0"/>
          </a:xfrm>
          <a:prstGeom prst="line">
            <a:avLst/>
          </a:prstGeom>
          <a:ln cap="flat" w="76200">
            <a:solidFill>
              <a:srgbClr val="F5F5F5"/>
            </a:solidFill>
            <a:prstDash val="solid"/>
            <a:headEnd type="none" len="sm" w="sm"/>
            <a:tailEnd type="none" len="sm" w="sm"/>
          </a:ln>
        </p:spPr>
      </p:sp>
      <p:sp>
        <p:nvSpPr>
          <p:cNvPr name="TextBox 7" id="7"/>
          <p:cNvSpPr txBox="true"/>
          <p:nvPr/>
        </p:nvSpPr>
        <p:spPr>
          <a:xfrm rot="0">
            <a:off x="4571288" y="2076498"/>
            <a:ext cx="12503408" cy="4087535"/>
          </a:xfrm>
          <a:prstGeom prst="rect">
            <a:avLst/>
          </a:prstGeom>
        </p:spPr>
        <p:txBody>
          <a:bodyPr anchor="t" rtlCol="false" tIns="0" lIns="0" bIns="0" rIns="0">
            <a:spAutoFit/>
          </a:bodyPr>
          <a:lstStyle/>
          <a:p>
            <a:pPr marL="574035" indent="-287018" lvl="1">
              <a:lnSpc>
                <a:spcPts val="3908"/>
              </a:lnSpc>
              <a:buFont typeface="Arial"/>
              <a:buChar char="•"/>
            </a:pPr>
            <a:r>
              <a:rPr lang="en-US" sz="2658">
                <a:solidFill>
                  <a:srgbClr val="FFFFFF"/>
                </a:solidFill>
                <a:latin typeface="Open Sauce"/>
              </a:rPr>
              <a:t>Non-generalizable results</a:t>
            </a:r>
          </a:p>
          <a:p>
            <a:pPr marL="574035" indent="-287018" lvl="1">
              <a:lnSpc>
                <a:spcPts val="3908"/>
              </a:lnSpc>
              <a:buFont typeface="Arial"/>
              <a:buChar char="•"/>
            </a:pPr>
            <a:r>
              <a:rPr lang="en-US" sz="2658">
                <a:solidFill>
                  <a:srgbClr val="FFFFFF"/>
                </a:solidFill>
                <a:latin typeface="Open Sauce"/>
              </a:rPr>
              <a:t>Complexity of contour plots</a:t>
            </a:r>
          </a:p>
          <a:p>
            <a:pPr marL="574035" indent="-287018" lvl="1">
              <a:lnSpc>
                <a:spcPts val="3908"/>
              </a:lnSpc>
              <a:buFont typeface="Arial"/>
              <a:buChar char="•"/>
            </a:pPr>
            <a:r>
              <a:rPr lang="en-US" sz="2658">
                <a:solidFill>
                  <a:srgbClr val="FFFFFF"/>
                </a:solidFill>
                <a:latin typeface="Open Sauce"/>
              </a:rPr>
              <a:t>Information loss in song features</a:t>
            </a:r>
          </a:p>
          <a:p>
            <a:pPr marL="574035" indent="-287018" lvl="1">
              <a:lnSpc>
                <a:spcPts val="3908"/>
              </a:lnSpc>
              <a:buFont typeface="Arial"/>
              <a:buChar char="•"/>
            </a:pPr>
            <a:r>
              <a:rPr lang="en-US" sz="2658">
                <a:solidFill>
                  <a:srgbClr val="FFFFFF"/>
                </a:solidFill>
                <a:latin typeface="Open Sauce"/>
              </a:rPr>
              <a:t>Limited visualization techniques</a:t>
            </a:r>
          </a:p>
          <a:p>
            <a:pPr marL="574035" indent="-287018" lvl="1">
              <a:lnSpc>
                <a:spcPts val="3908"/>
              </a:lnSpc>
              <a:buFont typeface="Arial"/>
              <a:buChar char="•"/>
            </a:pPr>
            <a:r>
              <a:rPr lang="en-US" sz="2658">
                <a:solidFill>
                  <a:srgbClr val="FFFFFF"/>
                </a:solidFill>
                <a:latin typeface="Open Sauce"/>
              </a:rPr>
              <a:t>Limited set of genres to recommend</a:t>
            </a:r>
          </a:p>
          <a:p>
            <a:pPr marL="574035" indent="-287018" lvl="1">
              <a:lnSpc>
                <a:spcPts val="3908"/>
              </a:lnSpc>
              <a:buFont typeface="Arial"/>
              <a:buChar char="•"/>
            </a:pPr>
            <a:r>
              <a:rPr lang="en-US" sz="2658">
                <a:solidFill>
                  <a:srgbClr val="FFFFFF"/>
                </a:solidFill>
                <a:latin typeface="Open Sauce"/>
              </a:rPr>
              <a:t>Study only measured the short-term effects of the interactions and experiences of the users.</a:t>
            </a:r>
          </a:p>
          <a:p>
            <a:pPr>
              <a:lnSpc>
                <a:spcPts val="2512"/>
              </a:lnSpc>
            </a:pPr>
          </a:p>
          <a:p>
            <a:pPr>
              <a:lnSpc>
                <a:spcPts val="2512"/>
              </a:lnSpc>
            </a:pPr>
          </a:p>
        </p:txBody>
      </p:sp>
      <p:sp>
        <p:nvSpPr>
          <p:cNvPr name="TextBox 8" id="8"/>
          <p:cNvSpPr txBox="true"/>
          <p:nvPr/>
        </p:nvSpPr>
        <p:spPr>
          <a:xfrm rot="0">
            <a:off x="3976352" y="575768"/>
            <a:ext cx="8027775" cy="702925"/>
          </a:xfrm>
          <a:prstGeom prst="rect">
            <a:avLst/>
          </a:prstGeom>
        </p:spPr>
        <p:txBody>
          <a:bodyPr anchor="t" rtlCol="false" tIns="0" lIns="0" bIns="0" rIns="0">
            <a:spAutoFit/>
          </a:bodyPr>
          <a:lstStyle/>
          <a:p>
            <a:pPr algn="just">
              <a:lnSpc>
                <a:spcPts val="5458"/>
              </a:lnSpc>
            </a:pPr>
            <a:r>
              <a:rPr lang="en-US" sz="4962" spc="158">
                <a:solidFill>
                  <a:srgbClr val="FFFFFF"/>
                </a:solidFill>
                <a:latin typeface="Open Sauce Medium"/>
              </a:rPr>
              <a:t>LIMITATIONS</a:t>
            </a:r>
          </a:p>
        </p:txBody>
      </p:sp>
      <p:grpSp>
        <p:nvGrpSpPr>
          <p:cNvPr name="Group 9" id="9"/>
          <p:cNvGrpSpPr/>
          <p:nvPr/>
        </p:nvGrpSpPr>
        <p:grpSpPr>
          <a:xfrm rot="0">
            <a:off x="3730015" y="8961000"/>
            <a:ext cx="14236583" cy="783895"/>
            <a:chOff x="0" y="0"/>
            <a:chExt cx="18982110" cy="1045193"/>
          </a:xfrm>
        </p:grpSpPr>
        <p:sp>
          <p:nvSpPr>
            <p:cNvPr name="AutoShape 10" id="10"/>
            <p:cNvSpPr/>
            <p:nvPr/>
          </p:nvSpPr>
          <p:spPr>
            <a:xfrm flipH="true">
              <a:off x="0" y="396401"/>
              <a:ext cx="17928223" cy="0"/>
            </a:xfrm>
            <a:prstGeom prst="line">
              <a:avLst/>
            </a:prstGeom>
            <a:ln cap="flat" w="101600">
              <a:solidFill>
                <a:srgbClr val="C23A97"/>
              </a:solidFill>
              <a:prstDash val="solid"/>
              <a:headEnd type="none" len="sm" w="sm"/>
              <a:tailEnd type="none" len="sm" w="sm"/>
            </a:ln>
          </p:spPr>
        </p:sp>
        <p:grpSp>
          <p:nvGrpSpPr>
            <p:cNvPr name="Group 11" id="11"/>
            <p:cNvGrpSpPr/>
            <p:nvPr/>
          </p:nvGrpSpPr>
          <p:grpSpPr>
            <a:xfrm rot="0">
              <a:off x="17396508" y="0"/>
              <a:ext cx="1585602" cy="792801"/>
              <a:chOff x="0" y="0"/>
              <a:chExt cx="812800" cy="406400"/>
            </a:xfrm>
          </p:grpSpPr>
          <p:sp>
            <p:nvSpPr>
              <p:cNvPr name="Freeform 12" id="12"/>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C23A97"/>
              </a:solidFill>
            </p:spPr>
          </p:sp>
          <p:sp>
            <p:nvSpPr>
              <p:cNvPr name="TextBox 13" id="13"/>
              <p:cNvSpPr txBox="true"/>
              <p:nvPr/>
            </p:nvSpPr>
            <p:spPr>
              <a:xfrm>
                <a:off x="177800" y="-28575"/>
                <a:ext cx="558800" cy="434975"/>
              </a:xfrm>
              <a:prstGeom prst="rect">
                <a:avLst/>
              </a:prstGeom>
            </p:spPr>
            <p:txBody>
              <a:bodyPr anchor="ctr" rtlCol="false" tIns="50800" lIns="50800" bIns="50800" rIns="50800"/>
              <a:lstStyle/>
              <a:p>
                <a:pPr algn="ctr">
                  <a:lnSpc>
                    <a:spcPts val="1869"/>
                  </a:lnSpc>
                </a:pPr>
              </a:p>
            </p:txBody>
          </p:sp>
        </p:grpSp>
        <p:sp>
          <p:nvSpPr>
            <p:cNvPr name="TextBox 14" id="14"/>
            <p:cNvSpPr txBox="true"/>
            <p:nvPr/>
          </p:nvSpPr>
          <p:spPr>
            <a:xfrm rot="0">
              <a:off x="17928223" y="56474"/>
              <a:ext cx="580827" cy="622704"/>
            </a:xfrm>
            <a:prstGeom prst="rect">
              <a:avLst/>
            </a:prstGeom>
          </p:spPr>
          <p:txBody>
            <a:bodyPr anchor="t" rtlCol="false" tIns="0" lIns="0" bIns="0" rIns="0">
              <a:spAutoFit/>
            </a:bodyPr>
            <a:lstStyle/>
            <a:p>
              <a:pPr algn="ctr">
                <a:lnSpc>
                  <a:spcPts val="3920"/>
                </a:lnSpc>
              </a:pPr>
              <a:r>
                <a:rPr lang="en-US" sz="2800">
                  <a:solidFill>
                    <a:srgbClr val="FFFFFF"/>
                  </a:solidFill>
                  <a:latin typeface="Canva Sans Bold"/>
                </a:rPr>
                <a:t>11</a:t>
              </a:r>
            </a:p>
          </p:txBody>
        </p:sp>
        <p:sp>
          <p:nvSpPr>
            <p:cNvPr name="TextBox 15" id="15"/>
            <p:cNvSpPr txBox="true"/>
            <p:nvPr/>
          </p:nvSpPr>
          <p:spPr>
            <a:xfrm rot="0">
              <a:off x="7027464" y="641715"/>
              <a:ext cx="5569463" cy="403478"/>
            </a:xfrm>
            <a:prstGeom prst="rect">
              <a:avLst/>
            </a:prstGeom>
          </p:spPr>
          <p:txBody>
            <a:bodyPr anchor="t" rtlCol="false" tIns="0" lIns="0" bIns="0" rIns="0">
              <a:spAutoFit/>
            </a:bodyPr>
            <a:lstStyle/>
            <a:p>
              <a:pPr>
                <a:lnSpc>
                  <a:spcPts val="2078"/>
                </a:lnSpc>
              </a:pPr>
              <a:r>
                <a:rPr lang="en-US" sz="1889" spc="141">
                  <a:solidFill>
                    <a:srgbClr val="FFFFFF"/>
                  </a:solidFill>
                  <a:latin typeface="Agrandir Narrow Bold"/>
                </a:rPr>
                <a:t>CSCI 6612 Seminar Presentation</a:t>
              </a:r>
            </a:p>
          </p:txBody>
        </p:sp>
      </p:gr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3884193">
            <a:off x="-6343784" y="976614"/>
            <a:ext cx="15581617" cy="9292310"/>
          </a:xfrm>
          <a:custGeom>
            <a:avLst/>
            <a:gdLst/>
            <a:ahLst/>
            <a:cxnLst/>
            <a:rect r="r" b="b" t="t" l="l"/>
            <a:pathLst>
              <a:path h="9292310" w="15581617">
                <a:moveTo>
                  <a:pt x="0" y="0"/>
                </a:moveTo>
                <a:lnTo>
                  <a:pt x="15581617" y="0"/>
                </a:lnTo>
                <a:lnTo>
                  <a:pt x="15581617" y="9292310"/>
                </a:lnTo>
                <a:lnTo>
                  <a:pt x="0" y="9292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5466392" y="-1736377"/>
            <a:ext cx="11245538" cy="14718293"/>
            <a:chOff x="0" y="0"/>
            <a:chExt cx="2961788" cy="3876423"/>
          </a:xfrm>
        </p:grpSpPr>
        <p:sp>
          <p:nvSpPr>
            <p:cNvPr name="Freeform 4" id="4"/>
            <p:cNvSpPr/>
            <p:nvPr/>
          </p:nvSpPr>
          <p:spPr>
            <a:xfrm flipH="false" flipV="false" rot="0">
              <a:off x="0" y="0"/>
              <a:ext cx="2961788" cy="3876423"/>
            </a:xfrm>
            <a:custGeom>
              <a:avLst/>
              <a:gdLst/>
              <a:ahLst/>
              <a:cxnLst/>
              <a:rect r="r" b="b" t="t" l="l"/>
              <a:pathLst>
                <a:path h="3876423" w="2961788">
                  <a:moveTo>
                    <a:pt x="0" y="0"/>
                  </a:moveTo>
                  <a:lnTo>
                    <a:pt x="2961788" y="0"/>
                  </a:lnTo>
                  <a:lnTo>
                    <a:pt x="2961788" y="3876423"/>
                  </a:lnTo>
                  <a:lnTo>
                    <a:pt x="0" y="3876423"/>
                  </a:lnTo>
                  <a:close/>
                </a:path>
              </a:pathLst>
            </a:custGeom>
            <a:solidFill>
              <a:srgbClr val="192253"/>
            </a:solidFill>
          </p:spPr>
        </p:sp>
        <p:sp>
          <p:nvSpPr>
            <p:cNvPr name="TextBox 5" id="5"/>
            <p:cNvSpPr txBox="true"/>
            <p:nvPr/>
          </p:nvSpPr>
          <p:spPr>
            <a:xfrm>
              <a:off x="0" y="-28575"/>
              <a:ext cx="2961788" cy="3904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3730015" y="9258300"/>
            <a:ext cx="1344616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3730015" y="1673562"/>
            <a:ext cx="10314782" cy="0"/>
          </a:xfrm>
          <a:prstGeom prst="line">
            <a:avLst/>
          </a:prstGeom>
          <a:ln cap="flat" w="76200">
            <a:solidFill>
              <a:srgbClr val="F5F5F5"/>
            </a:solidFill>
            <a:prstDash val="solid"/>
            <a:headEnd type="none" len="sm" w="sm"/>
            <a:tailEnd type="none" len="sm" w="sm"/>
          </a:ln>
        </p:spPr>
      </p:sp>
      <p:grpSp>
        <p:nvGrpSpPr>
          <p:cNvPr name="Group 8" id="8"/>
          <p:cNvGrpSpPr/>
          <p:nvPr/>
        </p:nvGrpSpPr>
        <p:grpSpPr>
          <a:xfrm rot="0">
            <a:off x="16777396" y="8961000"/>
            <a:ext cx="1189202" cy="594601"/>
            <a:chOff x="0" y="0"/>
            <a:chExt cx="812800" cy="406400"/>
          </a:xfrm>
        </p:grpSpPr>
        <p:sp>
          <p:nvSpPr>
            <p:cNvPr name="Freeform 9" id="9"/>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C23A97"/>
            </a:solidFill>
          </p:spPr>
        </p:sp>
        <p:sp>
          <p:nvSpPr>
            <p:cNvPr name="TextBox 10" id="10"/>
            <p:cNvSpPr txBox="true"/>
            <p:nvPr/>
          </p:nvSpPr>
          <p:spPr>
            <a:xfrm>
              <a:off x="177800" y="-28575"/>
              <a:ext cx="558800" cy="434975"/>
            </a:xfrm>
            <a:prstGeom prst="rect">
              <a:avLst/>
            </a:prstGeom>
          </p:spPr>
          <p:txBody>
            <a:bodyPr anchor="ctr" rtlCol="false" tIns="50800" lIns="50800" bIns="50800" rIns="50800"/>
            <a:lstStyle/>
            <a:p>
              <a:pPr algn="ctr">
                <a:lnSpc>
                  <a:spcPts val="1869"/>
                </a:lnSpc>
              </a:pPr>
            </a:p>
          </p:txBody>
        </p:sp>
      </p:grpSp>
      <p:sp>
        <p:nvSpPr>
          <p:cNvPr name="Freeform 11" id="11"/>
          <p:cNvSpPr/>
          <p:nvPr/>
        </p:nvSpPr>
        <p:spPr>
          <a:xfrm flipH="false" flipV="false" rot="0">
            <a:off x="13472091" y="1946399"/>
            <a:ext cx="4331751" cy="4601190"/>
          </a:xfrm>
          <a:custGeom>
            <a:avLst/>
            <a:gdLst/>
            <a:ahLst/>
            <a:cxnLst/>
            <a:rect r="r" b="b" t="t" l="l"/>
            <a:pathLst>
              <a:path h="4601190" w="4331751">
                <a:moveTo>
                  <a:pt x="0" y="0"/>
                </a:moveTo>
                <a:lnTo>
                  <a:pt x="4331751" y="0"/>
                </a:lnTo>
                <a:lnTo>
                  <a:pt x="4331751" y="4601191"/>
                </a:lnTo>
                <a:lnTo>
                  <a:pt x="0" y="4601191"/>
                </a:lnTo>
                <a:lnTo>
                  <a:pt x="0" y="0"/>
                </a:lnTo>
                <a:close/>
              </a:path>
            </a:pathLst>
          </a:custGeom>
          <a:blipFill>
            <a:blip r:embed="rId4"/>
            <a:stretch>
              <a:fillRect l="0" t="0" r="0" b="0"/>
            </a:stretch>
          </a:blipFill>
        </p:spPr>
      </p:sp>
      <p:sp>
        <p:nvSpPr>
          <p:cNvPr name="Freeform 12" id="12"/>
          <p:cNvSpPr/>
          <p:nvPr/>
        </p:nvSpPr>
        <p:spPr>
          <a:xfrm flipH="false" flipV="false" rot="0">
            <a:off x="8211940" y="5183065"/>
            <a:ext cx="4397110" cy="3865685"/>
          </a:xfrm>
          <a:custGeom>
            <a:avLst/>
            <a:gdLst/>
            <a:ahLst/>
            <a:cxnLst/>
            <a:rect r="r" b="b" t="t" l="l"/>
            <a:pathLst>
              <a:path h="3865685" w="4397110">
                <a:moveTo>
                  <a:pt x="0" y="0"/>
                </a:moveTo>
                <a:lnTo>
                  <a:pt x="4397110" y="0"/>
                </a:lnTo>
                <a:lnTo>
                  <a:pt x="4397110" y="3865685"/>
                </a:lnTo>
                <a:lnTo>
                  <a:pt x="0" y="3865685"/>
                </a:lnTo>
                <a:lnTo>
                  <a:pt x="0" y="0"/>
                </a:lnTo>
                <a:close/>
              </a:path>
            </a:pathLst>
          </a:custGeom>
          <a:blipFill>
            <a:blip r:embed="rId5"/>
            <a:stretch>
              <a:fillRect l="0" t="0" r="0" b="0"/>
            </a:stretch>
          </a:blipFill>
        </p:spPr>
      </p:sp>
      <p:sp>
        <p:nvSpPr>
          <p:cNvPr name="TextBox 13" id="13"/>
          <p:cNvSpPr txBox="true"/>
          <p:nvPr/>
        </p:nvSpPr>
        <p:spPr>
          <a:xfrm rot="0">
            <a:off x="4276907" y="1922965"/>
            <a:ext cx="8900803" cy="3260099"/>
          </a:xfrm>
          <a:prstGeom prst="rect">
            <a:avLst/>
          </a:prstGeom>
        </p:spPr>
        <p:txBody>
          <a:bodyPr anchor="t" rtlCol="false" tIns="0" lIns="0" bIns="0" rIns="0">
            <a:spAutoFit/>
          </a:bodyPr>
          <a:lstStyle/>
          <a:p>
            <a:pPr marL="458627" indent="-229313" lvl="1">
              <a:lnSpc>
                <a:spcPts val="3122"/>
              </a:lnSpc>
              <a:buFont typeface="Arial"/>
              <a:buChar char="•"/>
            </a:pPr>
            <a:r>
              <a:rPr lang="en-US" sz="2124">
                <a:solidFill>
                  <a:srgbClr val="FFFFFF"/>
                </a:solidFill>
                <a:latin typeface="Open Sauce"/>
              </a:rPr>
              <a:t>Diverse participants.</a:t>
            </a:r>
          </a:p>
          <a:p>
            <a:pPr marL="458627" indent="-229313" lvl="1">
              <a:lnSpc>
                <a:spcPts val="3122"/>
              </a:lnSpc>
              <a:buFont typeface="Arial"/>
              <a:buChar char="•"/>
            </a:pPr>
            <a:r>
              <a:rPr lang="en-US" sz="2124">
                <a:solidFill>
                  <a:srgbClr val="FFFFFF"/>
                </a:solidFill>
                <a:latin typeface="Open Sauce"/>
              </a:rPr>
              <a:t>Diverse visualization techniques:</a:t>
            </a:r>
          </a:p>
          <a:p>
            <a:pPr marL="917254" indent="-305751" lvl="2">
              <a:lnSpc>
                <a:spcPts val="3122"/>
              </a:lnSpc>
              <a:buFont typeface="Arial"/>
              <a:buChar char="⚬"/>
            </a:pPr>
            <a:r>
              <a:rPr lang="en-US" sz="2124">
                <a:solidFill>
                  <a:srgbClr val="FFFFFF"/>
                </a:solidFill>
                <a:latin typeface="Open Sauce"/>
              </a:rPr>
              <a:t>Radar charts,</a:t>
            </a:r>
          </a:p>
          <a:p>
            <a:pPr marL="917254" indent="-305751" lvl="2">
              <a:lnSpc>
                <a:spcPts val="3122"/>
              </a:lnSpc>
              <a:buFont typeface="Arial"/>
              <a:buChar char="⚬"/>
            </a:pPr>
            <a:r>
              <a:rPr lang="en-US" sz="2124">
                <a:solidFill>
                  <a:srgbClr val="FFFFFF"/>
                </a:solidFill>
                <a:latin typeface="Open Sauce"/>
              </a:rPr>
              <a:t>Polar area charts</a:t>
            </a:r>
          </a:p>
          <a:p>
            <a:pPr marL="917254" indent="-305751" lvl="2">
              <a:lnSpc>
                <a:spcPts val="3122"/>
              </a:lnSpc>
              <a:buFont typeface="Arial"/>
              <a:buChar char="⚬"/>
            </a:pPr>
            <a:r>
              <a:rPr lang="en-US" sz="2124">
                <a:solidFill>
                  <a:srgbClr val="FFFFFF"/>
                </a:solidFill>
                <a:latin typeface="Open Sauce"/>
              </a:rPr>
              <a:t>etc.</a:t>
            </a:r>
          </a:p>
          <a:p>
            <a:pPr marL="458627" indent="-229313" lvl="1">
              <a:lnSpc>
                <a:spcPts val="3122"/>
              </a:lnSpc>
              <a:buFont typeface="Arial"/>
              <a:buChar char="•"/>
            </a:pPr>
            <a:r>
              <a:rPr lang="en-US" sz="2124">
                <a:solidFill>
                  <a:srgbClr val="FFFFFF"/>
                </a:solidFill>
                <a:latin typeface="Open Sauce"/>
              </a:rPr>
              <a:t>Extending the mood control to other dimensions or categories.</a:t>
            </a:r>
          </a:p>
          <a:p>
            <a:pPr marL="458627" indent="-229313" lvl="1">
              <a:lnSpc>
                <a:spcPts val="3122"/>
              </a:lnSpc>
              <a:buFont typeface="Arial"/>
              <a:buChar char="•"/>
            </a:pPr>
            <a:r>
              <a:rPr lang="en-US" sz="2124">
                <a:solidFill>
                  <a:srgbClr val="FFFFFF"/>
                </a:solidFill>
                <a:latin typeface="Open Sauce"/>
              </a:rPr>
              <a:t>Integrating user feedback and adaptation mechanisms.</a:t>
            </a:r>
          </a:p>
          <a:p>
            <a:pPr>
              <a:lnSpc>
                <a:spcPts val="2007"/>
              </a:lnSpc>
            </a:pPr>
          </a:p>
          <a:p>
            <a:pPr>
              <a:lnSpc>
                <a:spcPts val="2007"/>
              </a:lnSpc>
            </a:pPr>
          </a:p>
        </p:txBody>
      </p:sp>
      <p:sp>
        <p:nvSpPr>
          <p:cNvPr name="TextBox 14" id="14"/>
          <p:cNvSpPr txBox="true"/>
          <p:nvPr/>
        </p:nvSpPr>
        <p:spPr>
          <a:xfrm rot="0">
            <a:off x="3976352" y="575768"/>
            <a:ext cx="8027775" cy="702925"/>
          </a:xfrm>
          <a:prstGeom prst="rect">
            <a:avLst/>
          </a:prstGeom>
        </p:spPr>
        <p:txBody>
          <a:bodyPr anchor="t" rtlCol="false" tIns="0" lIns="0" bIns="0" rIns="0">
            <a:spAutoFit/>
          </a:bodyPr>
          <a:lstStyle/>
          <a:p>
            <a:pPr algn="just">
              <a:lnSpc>
                <a:spcPts val="5458"/>
              </a:lnSpc>
            </a:pPr>
            <a:r>
              <a:rPr lang="en-US" sz="4962" spc="158">
                <a:solidFill>
                  <a:srgbClr val="FFFFFF"/>
                </a:solidFill>
                <a:latin typeface="Open Sauce Medium"/>
              </a:rPr>
              <a:t>FUTURE WORKS</a:t>
            </a:r>
          </a:p>
        </p:txBody>
      </p:sp>
      <p:sp>
        <p:nvSpPr>
          <p:cNvPr name="TextBox 15" id="15"/>
          <p:cNvSpPr txBox="true"/>
          <p:nvPr/>
        </p:nvSpPr>
        <p:spPr>
          <a:xfrm rot="0">
            <a:off x="17201186" y="8989067"/>
            <a:ext cx="385614" cy="481316"/>
          </a:xfrm>
          <a:prstGeom prst="rect">
            <a:avLst/>
          </a:prstGeom>
        </p:spPr>
        <p:txBody>
          <a:bodyPr anchor="t" rtlCol="false" tIns="0" lIns="0" bIns="0" rIns="0">
            <a:spAutoFit/>
          </a:bodyPr>
          <a:lstStyle/>
          <a:p>
            <a:pPr algn="ctr">
              <a:lnSpc>
                <a:spcPts val="3920"/>
              </a:lnSpc>
            </a:pPr>
            <a:r>
              <a:rPr lang="en-US" sz="2800">
                <a:solidFill>
                  <a:srgbClr val="FFFFFF"/>
                </a:solidFill>
                <a:latin typeface="Canva Sans Bold"/>
              </a:rPr>
              <a:t>12</a:t>
            </a:r>
          </a:p>
        </p:txBody>
      </p:sp>
      <p:sp>
        <p:nvSpPr>
          <p:cNvPr name="TextBox 16" id="16"/>
          <p:cNvSpPr txBox="true"/>
          <p:nvPr/>
        </p:nvSpPr>
        <p:spPr>
          <a:xfrm rot="0">
            <a:off x="9000613" y="9435142"/>
            <a:ext cx="4177097" cy="309752"/>
          </a:xfrm>
          <a:prstGeom prst="rect">
            <a:avLst/>
          </a:prstGeom>
        </p:spPr>
        <p:txBody>
          <a:bodyPr anchor="t" rtlCol="false" tIns="0" lIns="0" bIns="0" rIns="0">
            <a:spAutoFit/>
          </a:bodyPr>
          <a:lstStyle/>
          <a:p>
            <a:pPr>
              <a:lnSpc>
                <a:spcPts val="2078"/>
              </a:lnSpc>
            </a:pPr>
            <a:r>
              <a:rPr lang="en-US" sz="1889" spc="141">
                <a:solidFill>
                  <a:srgbClr val="FFFFFF"/>
                </a:solidFill>
                <a:latin typeface="Agrandir Narrow Bold"/>
              </a:rPr>
              <a:t>CSCI 6612 Seminar Presentaion</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89206" y="2400610"/>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618598" y="4483163"/>
            <a:ext cx="6543672" cy="898081"/>
          </a:xfrm>
          <a:prstGeom prst="rect">
            <a:avLst/>
          </a:prstGeom>
        </p:spPr>
        <p:txBody>
          <a:bodyPr anchor="t" rtlCol="false" tIns="0" lIns="0" bIns="0" rIns="0">
            <a:spAutoFit/>
          </a:bodyPr>
          <a:lstStyle/>
          <a:p>
            <a:pPr algn="r">
              <a:lnSpc>
                <a:spcPts val="6836"/>
              </a:lnSpc>
            </a:pPr>
            <a:r>
              <a:rPr lang="en-US" sz="6215" spc="198">
                <a:solidFill>
                  <a:srgbClr val="000000"/>
                </a:solidFill>
                <a:latin typeface="Days"/>
              </a:rPr>
              <a:t>Thank you </a:t>
            </a:r>
          </a:p>
        </p:txBody>
      </p:sp>
      <p:sp>
        <p:nvSpPr>
          <p:cNvPr name="AutoShape 7" id="7"/>
          <p:cNvSpPr/>
          <p:nvPr/>
        </p:nvSpPr>
        <p:spPr>
          <a:xfrm flipH="true">
            <a:off x="-7266627" y="5409706"/>
            <a:ext cx="26947493" cy="88152"/>
          </a:xfrm>
          <a:prstGeom prst="line">
            <a:avLst/>
          </a:prstGeom>
          <a:ln cap="flat" w="76200">
            <a:solidFill>
              <a:srgbClr val="C23A97"/>
            </a:solidFill>
            <a:prstDash val="solid"/>
            <a:headEnd type="none" len="sm" w="sm"/>
            <a:tailEnd type="none" len="sm" w="sm"/>
          </a:ln>
        </p:spPr>
      </p:sp>
      <p:grpSp>
        <p:nvGrpSpPr>
          <p:cNvPr name="Group 8" id="8"/>
          <p:cNvGrpSpPr/>
          <p:nvPr/>
        </p:nvGrpSpPr>
        <p:grpSpPr>
          <a:xfrm rot="0">
            <a:off x="0" y="9258300"/>
            <a:ext cx="18288000" cy="1006974"/>
            <a:chOff x="0" y="0"/>
            <a:chExt cx="24384000" cy="1342632"/>
          </a:xfrm>
        </p:grpSpPr>
        <p:sp>
          <p:nvSpPr>
            <p:cNvPr name="AutoShape 9" id="9"/>
            <p:cNvSpPr/>
            <p:nvPr/>
          </p:nvSpPr>
          <p:spPr>
            <a:xfrm flipH="true">
              <a:off x="0" y="509207"/>
              <a:ext cx="23030200" cy="0"/>
            </a:xfrm>
            <a:prstGeom prst="line">
              <a:avLst/>
            </a:prstGeom>
            <a:ln cap="flat" w="130513">
              <a:solidFill>
                <a:srgbClr val="C23A97"/>
              </a:solidFill>
              <a:prstDash val="solid"/>
              <a:headEnd type="none" len="sm" w="sm"/>
              <a:tailEnd type="none" len="sm" w="sm"/>
            </a:ln>
          </p:spPr>
        </p:sp>
        <p:grpSp>
          <p:nvGrpSpPr>
            <p:cNvPr name="Group 10" id="10"/>
            <p:cNvGrpSpPr/>
            <p:nvPr/>
          </p:nvGrpSpPr>
          <p:grpSpPr>
            <a:xfrm rot="0">
              <a:off x="22347170" y="0"/>
              <a:ext cx="2036830" cy="1018415"/>
              <a:chOff x="0" y="0"/>
              <a:chExt cx="812800" cy="406400"/>
            </a:xfrm>
          </p:grpSpPr>
          <p:sp>
            <p:nvSpPr>
              <p:cNvPr name="Freeform 11" id="11"/>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C23A97"/>
              </a:solidFill>
            </p:spPr>
          </p:sp>
          <p:sp>
            <p:nvSpPr>
              <p:cNvPr name="TextBox 12" id="12"/>
              <p:cNvSpPr txBox="true"/>
              <p:nvPr/>
            </p:nvSpPr>
            <p:spPr>
              <a:xfrm>
                <a:off x="177800" y="-28575"/>
                <a:ext cx="558800" cy="434975"/>
              </a:xfrm>
              <a:prstGeom prst="rect">
                <a:avLst/>
              </a:prstGeom>
            </p:spPr>
            <p:txBody>
              <a:bodyPr anchor="ctr" rtlCol="false" tIns="50800" lIns="50800" bIns="50800" rIns="50800"/>
              <a:lstStyle/>
              <a:p>
                <a:pPr algn="ctr">
                  <a:lnSpc>
                    <a:spcPts val="1869"/>
                  </a:lnSpc>
                </a:pPr>
              </a:p>
            </p:txBody>
          </p:sp>
        </p:grpSp>
        <p:sp>
          <p:nvSpPr>
            <p:cNvPr name="TextBox 13" id="13"/>
            <p:cNvSpPr txBox="true"/>
            <p:nvPr/>
          </p:nvSpPr>
          <p:spPr>
            <a:xfrm rot="0">
              <a:off x="23030200" y="79283"/>
              <a:ext cx="746117" cy="793173"/>
            </a:xfrm>
            <a:prstGeom prst="rect">
              <a:avLst/>
            </a:prstGeom>
          </p:spPr>
          <p:txBody>
            <a:bodyPr anchor="t" rtlCol="false" tIns="0" lIns="0" bIns="0" rIns="0">
              <a:spAutoFit/>
            </a:bodyPr>
            <a:lstStyle/>
            <a:p>
              <a:pPr algn="ctr">
                <a:lnSpc>
                  <a:spcPts val="5036"/>
                </a:lnSpc>
              </a:pPr>
              <a:r>
                <a:rPr lang="en-US" sz="3597">
                  <a:solidFill>
                    <a:srgbClr val="FFFFFF"/>
                  </a:solidFill>
                  <a:latin typeface="Canva Sans Bold"/>
                </a:rPr>
                <a:t>13</a:t>
              </a:r>
            </a:p>
          </p:txBody>
        </p:sp>
        <p:sp>
          <p:nvSpPr>
            <p:cNvPr name="TextBox 14" id="14"/>
            <p:cNvSpPr txBox="true"/>
            <p:nvPr/>
          </p:nvSpPr>
          <p:spPr>
            <a:xfrm rot="0">
              <a:off x="9027325" y="822939"/>
              <a:ext cx="7154409" cy="519692"/>
            </a:xfrm>
            <a:prstGeom prst="rect">
              <a:avLst/>
            </a:prstGeom>
          </p:spPr>
          <p:txBody>
            <a:bodyPr anchor="t" rtlCol="false" tIns="0" lIns="0" bIns="0" rIns="0">
              <a:spAutoFit/>
            </a:bodyPr>
            <a:lstStyle/>
            <a:p>
              <a:pPr>
                <a:lnSpc>
                  <a:spcPts val="2670"/>
                </a:lnSpc>
              </a:pPr>
              <a:r>
                <a:rPr lang="en-US" sz="2427" spc="182">
                  <a:solidFill>
                    <a:srgbClr val="FFFFFF"/>
                  </a:solidFill>
                  <a:latin typeface="Agrandir Narrow Bold"/>
                </a:rPr>
                <a:t>CSCI 6612 Seminar Presentation</a:t>
              </a:r>
            </a:p>
          </p:txBody>
        </p:sp>
      </p:gr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737603" y="0"/>
            <a:ext cx="14579503" cy="10685787"/>
            <a:chOff x="0" y="0"/>
            <a:chExt cx="3839869" cy="2814364"/>
          </a:xfrm>
        </p:grpSpPr>
        <p:sp>
          <p:nvSpPr>
            <p:cNvPr name="Freeform 4" id="4"/>
            <p:cNvSpPr/>
            <p:nvPr/>
          </p:nvSpPr>
          <p:spPr>
            <a:xfrm flipH="false" flipV="false" rot="0">
              <a:off x="0" y="0"/>
              <a:ext cx="3839869" cy="2814364"/>
            </a:xfrm>
            <a:custGeom>
              <a:avLst/>
              <a:gdLst/>
              <a:ahLst/>
              <a:cxnLst/>
              <a:rect r="r" b="b" t="t" l="l"/>
              <a:pathLst>
                <a:path h="2814364" w="3839869">
                  <a:moveTo>
                    <a:pt x="0" y="0"/>
                  </a:moveTo>
                  <a:lnTo>
                    <a:pt x="3839869" y="0"/>
                  </a:lnTo>
                  <a:lnTo>
                    <a:pt x="3839869" y="2814364"/>
                  </a:lnTo>
                  <a:lnTo>
                    <a:pt x="0" y="2814364"/>
                  </a:lnTo>
                  <a:close/>
                </a:path>
              </a:pathLst>
            </a:custGeom>
            <a:solidFill>
              <a:srgbClr val="F5F5F5"/>
            </a:solidFill>
          </p:spPr>
        </p:sp>
        <p:sp>
          <p:nvSpPr>
            <p:cNvPr name="TextBox 5" id="5"/>
            <p:cNvSpPr txBox="true"/>
            <p:nvPr/>
          </p:nvSpPr>
          <p:spPr>
            <a:xfrm>
              <a:off x="0" y="-28575"/>
              <a:ext cx="3839869" cy="2842939"/>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930462" y="128586"/>
            <a:ext cx="8193785" cy="1137285"/>
          </a:xfrm>
          <a:prstGeom prst="rect">
            <a:avLst/>
          </a:prstGeom>
        </p:spPr>
        <p:txBody>
          <a:bodyPr anchor="t" rtlCol="false" tIns="0" lIns="0" bIns="0" rIns="0">
            <a:spAutoFit/>
          </a:bodyPr>
          <a:lstStyle/>
          <a:p>
            <a:pPr algn="ctr">
              <a:lnSpc>
                <a:spcPts val="9240"/>
              </a:lnSpc>
            </a:pPr>
            <a:r>
              <a:rPr lang="en-US" sz="6600">
                <a:solidFill>
                  <a:srgbClr val="000000"/>
                </a:solidFill>
                <a:latin typeface="Open Sauce Medium"/>
              </a:rPr>
              <a:t>APPENDIX</a:t>
            </a:r>
          </a:p>
        </p:txBody>
      </p:sp>
      <p:sp>
        <p:nvSpPr>
          <p:cNvPr name="AutoShape 7" id="7"/>
          <p:cNvSpPr/>
          <p:nvPr/>
        </p:nvSpPr>
        <p:spPr>
          <a:xfrm flipH="true">
            <a:off x="1737546" y="1303970"/>
            <a:ext cx="14579503" cy="21934"/>
          </a:xfrm>
          <a:prstGeom prst="line">
            <a:avLst/>
          </a:prstGeom>
          <a:ln cap="flat" w="76200">
            <a:solidFill>
              <a:srgbClr val="C23A97"/>
            </a:solidFill>
            <a:prstDash val="solid"/>
            <a:headEnd type="none" len="sm" w="sm"/>
            <a:tailEnd type="none" len="sm" w="sm"/>
          </a:ln>
        </p:spPr>
      </p:sp>
      <p:grpSp>
        <p:nvGrpSpPr>
          <p:cNvPr name="Group 8" id="8"/>
          <p:cNvGrpSpPr/>
          <p:nvPr/>
        </p:nvGrpSpPr>
        <p:grpSpPr>
          <a:xfrm rot="0">
            <a:off x="0" y="9258300"/>
            <a:ext cx="18288000" cy="1009987"/>
            <a:chOff x="0" y="0"/>
            <a:chExt cx="24384000" cy="1346650"/>
          </a:xfrm>
        </p:grpSpPr>
        <p:sp>
          <p:nvSpPr>
            <p:cNvPr name="AutoShape 9" id="9"/>
            <p:cNvSpPr/>
            <p:nvPr/>
          </p:nvSpPr>
          <p:spPr>
            <a:xfrm flipH="true">
              <a:off x="0" y="509207"/>
              <a:ext cx="23030200" cy="0"/>
            </a:xfrm>
            <a:prstGeom prst="line">
              <a:avLst/>
            </a:prstGeom>
            <a:ln cap="flat" w="130513">
              <a:solidFill>
                <a:srgbClr val="C23A97"/>
              </a:solidFill>
              <a:prstDash val="solid"/>
              <a:headEnd type="none" len="sm" w="sm"/>
              <a:tailEnd type="none" len="sm" w="sm"/>
            </a:ln>
          </p:spPr>
        </p:sp>
        <p:grpSp>
          <p:nvGrpSpPr>
            <p:cNvPr name="Group 10" id="10"/>
            <p:cNvGrpSpPr/>
            <p:nvPr/>
          </p:nvGrpSpPr>
          <p:grpSpPr>
            <a:xfrm rot="0">
              <a:off x="22347170" y="0"/>
              <a:ext cx="2036830" cy="1018415"/>
              <a:chOff x="0" y="0"/>
              <a:chExt cx="812800" cy="406400"/>
            </a:xfrm>
          </p:grpSpPr>
          <p:sp>
            <p:nvSpPr>
              <p:cNvPr name="Freeform 11" id="11"/>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C23A97"/>
              </a:solidFill>
            </p:spPr>
          </p:sp>
          <p:sp>
            <p:nvSpPr>
              <p:cNvPr name="TextBox 12" id="12"/>
              <p:cNvSpPr txBox="true"/>
              <p:nvPr/>
            </p:nvSpPr>
            <p:spPr>
              <a:xfrm>
                <a:off x="177800" y="-28575"/>
                <a:ext cx="558800" cy="434975"/>
              </a:xfrm>
              <a:prstGeom prst="rect">
                <a:avLst/>
              </a:prstGeom>
            </p:spPr>
            <p:txBody>
              <a:bodyPr anchor="ctr" rtlCol="false" tIns="50800" lIns="50800" bIns="50800" rIns="50800"/>
              <a:lstStyle/>
              <a:p>
                <a:pPr algn="ctr">
                  <a:lnSpc>
                    <a:spcPts val="1869"/>
                  </a:lnSpc>
                </a:pPr>
              </a:p>
            </p:txBody>
          </p:sp>
        </p:grpSp>
        <p:sp>
          <p:nvSpPr>
            <p:cNvPr name="TextBox 13" id="13"/>
            <p:cNvSpPr txBox="true"/>
            <p:nvPr/>
          </p:nvSpPr>
          <p:spPr>
            <a:xfrm rot="0">
              <a:off x="23030200" y="79283"/>
              <a:ext cx="746117" cy="793173"/>
            </a:xfrm>
            <a:prstGeom prst="rect">
              <a:avLst/>
            </a:prstGeom>
          </p:spPr>
          <p:txBody>
            <a:bodyPr anchor="t" rtlCol="false" tIns="0" lIns="0" bIns="0" rIns="0">
              <a:spAutoFit/>
            </a:bodyPr>
            <a:lstStyle/>
            <a:p>
              <a:pPr algn="ctr">
                <a:lnSpc>
                  <a:spcPts val="5036"/>
                </a:lnSpc>
              </a:pPr>
              <a:r>
                <a:rPr lang="en-US" sz="3597">
                  <a:solidFill>
                    <a:srgbClr val="FFFFFF"/>
                  </a:solidFill>
                  <a:latin typeface="Canva Sans Bold"/>
                </a:rPr>
                <a:t>14</a:t>
              </a:r>
            </a:p>
          </p:txBody>
        </p:sp>
        <p:sp>
          <p:nvSpPr>
            <p:cNvPr name="TextBox 14" id="14"/>
            <p:cNvSpPr txBox="true"/>
            <p:nvPr/>
          </p:nvSpPr>
          <p:spPr>
            <a:xfrm rot="0">
              <a:off x="9027325" y="822939"/>
              <a:ext cx="7154409" cy="523711"/>
            </a:xfrm>
            <a:prstGeom prst="rect">
              <a:avLst/>
            </a:prstGeom>
          </p:spPr>
          <p:txBody>
            <a:bodyPr anchor="t" rtlCol="false" tIns="0" lIns="0" bIns="0" rIns="0">
              <a:spAutoFit/>
            </a:bodyPr>
            <a:lstStyle/>
            <a:p>
              <a:pPr>
                <a:lnSpc>
                  <a:spcPts val="2670"/>
                </a:lnSpc>
              </a:pPr>
              <a:r>
                <a:rPr lang="en-US" sz="2427" spc="182">
                  <a:solidFill>
                    <a:srgbClr val="000000"/>
                  </a:solidFill>
                  <a:latin typeface="Agrandir Narrow Bold"/>
                </a:rPr>
                <a:t>CSCI 6612 Seminar Presentation</a:t>
              </a:r>
            </a:p>
          </p:txBody>
        </p:sp>
      </p:grpSp>
      <p:sp>
        <p:nvSpPr>
          <p:cNvPr name="TextBox 15" id="15"/>
          <p:cNvSpPr txBox="true"/>
          <p:nvPr/>
        </p:nvSpPr>
        <p:spPr>
          <a:xfrm rot="0">
            <a:off x="2017426" y="1926734"/>
            <a:ext cx="14096962" cy="4685809"/>
          </a:xfrm>
          <a:prstGeom prst="rect">
            <a:avLst/>
          </a:prstGeom>
        </p:spPr>
        <p:txBody>
          <a:bodyPr anchor="t" rtlCol="false" tIns="0" lIns="0" bIns="0" rIns="0">
            <a:spAutoFit/>
          </a:bodyPr>
          <a:lstStyle/>
          <a:p>
            <a:pPr marL="422895" indent="-211447" lvl="1">
              <a:lnSpc>
                <a:spcPts val="2879"/>
              </a:lnSpc>
              <a:buFont typeface="Arial"/>
              <a:buChar char="•"/>
            </a:pPr>
            <a:r>
              <a:rPr lang="en-US" sz="1958">
                <a:solidFill>
                  <a:srgbClr val="000000"/>
                </a:solidFill>
                <a:latin typeface="Open Sauce Light"/>
              </a:rPr>
              <a:t>Recommendation Methods:</a:t>
            </a:r>
          </a:p>
          <a:p>
            <a:pPr marL="845789" indent="-281930" lvl="2">
              <a:lnSpc>
                <a:spcPts val="2879"/>
              </a:lnSpc>
              <a:buFont typeface="Arial"/>
              <a:buChar char="⚬"/>
            </a:pPr>
            <a:r>
              <a:rPr lang="en-US" sz="1958">
                <a:solidFill>
                  <a:srgbClr val="000000"/>
                </a:solidFill>
                <a:latin typeface="Open Sauce Light"/>
              </a:rPr>
              <a:t>Personalized:</a:t>
            </a:r>
          </a:p>
          <a:p>
            <a:pPr marL="1268684" indent="-317171" lvl="3">
              <a:lnSpc>
                <a:spcPts val="2879"/>
              </a:lnSpc>
              <a:buFont typeface="Arial"/>
              <a:buChar char="￭"/>
            </a:pPr>
            <a:r>
              <a:rPr lang="en-US" sz="1958">
                <a:solidFill>
                  <a:srgbClr val="000000"/>
                </a:solidFill>
                <a:latin typeface="Open Sauce Light"/>
              </a:rPr>
              <a:t>This method calculates a track’s recommendation score in each feature dimension using a Gaussian mixture model. The tracks with the highest scores, averaged over all feature dimensions, are returned as the recommendations.</a:t>
            </a:r>
          </a:p>
          <a:p>
            <a:pPr marL="845789" indent="-281930" lvl="2">
              <a:lnSpc>
                <a:spcPts val="2879"/>
              </a:lnSpc>
              <a:buFont typeface="Arial"/>
              <a:buChar char="⚬"/>
            </a:pPr>
            <a:r>
              <a:rPr lang="en-US" sz="1958">
                <a:solidFill>
                  <a:srgbClr val="000000"/>
                </a:solidFill>
                <a:latin typeface="Open Sauce Light"/>
              </a:rPr>
              <a:t>Non-Personalized:</a:t>
            </a:r>
          </a:p>
          <a:p>
            <a:pPr marL="1268684" indent="-317171" lvl="3">
              <a:lnSpc>
                <a:spcPts val="2879"/>
              </a:lnSpc>
              <a:buFont typeface="Arial"/>
              <a:buChar char="￭"/>
            </a:pPr>
            <a:r>
              <a:rPr lang="en-US" sz="1958">
                <a:solidFill>
                  <a:srgbClr val="000000"/>
                </a:solidFill>
                <a:latin typeface="Open Sauce Light"/>
              </a:rPr>
              <a:t>This method calculates recommendation scores based on the prototypical tastes of the genre.</a:t>
            </a:r>
          </a:p>
          <a:p>
            <a:pPr marL="845789" indent="-281930" lvl="2">
              <a:lnSpc>
                <a:spcPts val="2879"/>
              </a:lnSpc>
              <a:buFont typeface="Arial"/>
              <a:buChar char="⚬"/>
            </a:pPr>
            <a:r>
              <a:rPr lang="en-US" sz="1958">
                <a:solidFill>
                  <a:srgbClr val="000000"/>
                </a:solidFill>
                <a:latin typeface="Open Sauce Light"/>
              </a:rPr>
              <a:t>Mixed:</a:t>
            </a:r>
          </a:p>
          <a:p>
            <a:pPr marL="1268684" indent="-317171" lvl="3">
              <a:lnSpc>
                <a:spcPts val="2879"/>
              </a:lnSpc>
              <a:buFont typeface="Arial"/>
              <a:buChar char="￭"/>
            </a:pPr>
            <a:r>
              <a:rPr lang="en-US" sz="1958">
                <a:solidFill>
                  <a:srgbClr val="000000"/>
                </a:solidFill>
                <a:latin typeface="Open Sauce Light"/>
              </a:rPr>
              <a:t>This method provides recommendation by combining scores of the two above algorithms.</a:t>
            </a:r>
          </a:p>
          <a:p>
            <a:pPr marL="422895" indent="-211447" lvl="1">
              <a:lnSpc>
                <a:spcPts val="2879"/>
              </a:lnSpc>
              <a:buFont typeface="Arial"/>
              <a:buChar char="•"/>
            </a:pPr>
            <a:r>
              <a:rPr lang="en-US" sz="1958">
                <a:solidFill>
                  <a:srgbClr val="000000"/>
                </a:solidFill>
                <a:latin typeface="Open Sauce Light"/>
              </a:rPr>
              <a:t>Filter Bubble Issue:</a:t>
            </a:r>
          </a:p>
          <a:p>
            <a:pPr marL="845789" indent="-281930" lvl="2">
              <a:lnSpc>
                <a:spcPts val="2879"/>
              </a:lnSpc>
              <a:buFont typeface="Arial"/>
              <a:buChar char="⚬"/>
            </a:pPr>
            <a:r>
              <a:rPr lang="en-US" sz="1958">
                <a:solidFill>
                  <a:srgbClr val="000000"/>
                </a:solidFill>
                <a:latin typeface="Open Sauce Light"/>
              </a:rPr>
              <a:t>The "filter bubble" refers to the isolation of individuals within personalized information ecosystems, limiting exposure to diverse content and viewpoints based on their preferences, potentially reinforcing biases and restricting the discovery of new information.</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737603" y="0"/>
            <a:ext cx="14579503" cy="10685787"/>
            <a:chOff x="0" y="0"/>
            <a:chExt cx="3839869" cy="2814364"/>
          </a:xfrm>
        </p:grpSpPr>
        <p:sp>
          <p:nvSpPr>
            <p:cNvPr name="Freeform 4" id="4"/>
            <p:cNvSpPr/>
            <p:nvPr/>
          </p:nvSpPr>
          <p:spPr>
            <a:xfrm flipH="false" flipV="false" rot="0">
              <a:off x="0" y="0"/>
              <a:ext cx="3839869" cy="2814364"/>
            </a:xfrm>
            <a:custGeom>
              <a:avLst/>
              <a:gdLst/>
              <a:ahLst/>
              <a:cxnLst/>
              <a:rect r="r" b="b" t="t" l="l"/>
              <a:pathLst>
                <a:path h="2814364" w="3839869">
                  <a:moveTo>
                    <a:pt x="0" y="0"/>
                  </a:moveTo>
                  <a:lnTo>
                    <a:pt x="3839869" y="0"/>
                  </a:lnTo>
                  <a:lnTo>
                    <a:pt x="3839869" y="2814364"/>
                  </a:lnTo>
                  <a:lnTo>
                    <a:pt x="0" y="2814364"/>
                  </a:lnTo>
                  <a:close/>
                </a:path>
              </a:pathLst>
            </a:custGeom>
            <a:solidFill>
              <a:srgbClr val="F5F5F5"/>
            </a:solidFill>
          </p:spPr>
        </p:sp>
        <p:sp>
          <p:nvSpPr>
            <p:cNvPr name="TextBox 5" id="5"/>
            <p:cNvSpPr txBox="true"/>
            <p:nvPr/>
          </p:nvSpPr>
          <p:spPr>
            <a:xfrm>
              <a:off x="0" y="-28575"/>
              <a:ext cx="3839869" cy="2842939"/>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1737546" y="1303970"/>
            <a:ext cx="14579503" cy="21934"/>
          </a:xfrm>
          <a:prstGeom prst="line">
            <a:avLst/>
          </a:prstGeom>
          <a:ln cap="flat" w="76200">
            <a:solidFill>
              <a:srgbClr val="C23A97"/>
            </a:solidFill>
            <a:prstDash val="solid"/>
            <a:headEnd type="none" len="sm" w="sm"/>
            <a:tailEnd type="none" len="sm" w="sm"/>
          </a:ln>
        </p:spPr>
      </p:sp>
      <p:grpSp>
        <p:nvGrpSpPr>
          <p:cNvPr name="Group 7" id="7"/>
          <p:cNvGrpSpPr/>
          <p:nvPr/>
        </p:nvGrpSpPr>
        <p:grpSpPr>
          <a:xfrm rot="0">
            <a:off x="0" y="9258300"/>
            <a:ext cx="18288000" cy="1009987"/>
            <a:chOff x="0" y="0"/>
            <a:chExt cx="24384000" cy="1346650"/>
          </a:xfrm>
        </p:grpSpPr>
        <p:sp>
          <p:nvSpPr>
            <p:cNvPr name="AutoShape 8" id="8"/>
            <p:cNvSpPr/>
            <p:nvPr/>
          </p:nvSpPr>
          <p:spPr>
            <a:xfrm flipH="true">
              <a:off x="0" y="509207"/>
              <a:ext cx="23030200" cy="0"/>
            </a:xfrm>
            <a:prstGeom prst="line">
              <a:avLst/>
            </a:prstGeom>
            <a:ln cap="flat" w="130513">
              <a:solidFill>
                <a:srgbClr val="C23A97"/>
              </a:solidFill>
              <a:prstDash val="solid"/>
              <a:headEnd type="none" len="sm" w="sm"/>
              <a:tailEnd type="none" len="sm" w="sm"/>
            </a:ln>
          </p:spPr>
        </p:sp>
        <p:grpSp>
          <p:nvGrpSpPr>
            <p:cNvPr name="Group 9" id="9"/>
            <p:cNvGrpSpPr/>
            <p:nvPr/>
          </p:nvGrpSpPr>
          <p:grpSpPr>
            <a:xfrm rot="0">
              <a:off x="22347170" y="0"/>
              <a:ext cx="2036830" cy="1018415"/>
              <a:chOff x="0" y="0"/>
              <a:chExt cx="812800" cy="406400"/>
            </a:xfrm>
          </p:grpSpPr>
          <p:sp>
            <p:nvSpPr>
              <p:cNvPr name="Freeform 10" id="10"/>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C23A97"/>
              </a:solidFill>
            </p:spPr>
          </p:sp>
          <p:sp>
            <p:nvSpPr>
              <p:cNvPr name="TextBox 11" id="11"/>
              <p:cNvSpPr txBox="true"/>
              <p:nvPr/>
            </p:nvSpPr>
            <p:spPr>
              <a:xfrm>
                <a:off x="177800" y="-28575"/>
                <a:ext cx="558800" cy="434975"/>
              </a:xfrm>
              <a:prstGeom prst="rect">
                <a:avLst/>
              </a:prstGeom>
            </p:spPr>
            <p:txBody>
              <a:bodyPr anchor="ctr" rtlCol="false" tIns="50800" lIns="50800" bIns="50800" rIns="50800"/>
              <a:lstStyle/>
              <a:p>
                <a:pPr algn="ctr">
                  <a:lnSpc>
                    <a:spcPts val="1869"/>
                  </a:lnSpc>
                </a:pPr>
              </a:p>
            </p:txBody>
          </p:sp>
        </p:grpSp>
        <p:sp>
          <p:nvSpPr>
            <p:cNvPr name="TextBox 12" id="12"/>
            <p:cNvSpPr txBox="true"/>
            <p:nvPr/>
          </p:nvSpPr>
          <p:spPr>
            <a:xfrm rot="0">
              <a:off x="23030200" y="79283"/>
              <a:ext cx="746117" cy="793173"/>
            </a:xfrm>
            <a:prstGeom prst="rect">
              <a:avLst/>
            </a:prstGeom>
          </p:spPr>
          <p:txBody>
            <a:bodyPr anchor="t" rtlCol="false" tIns="0" lIns="0" bIns="0" rIns="0">
              <a:spAutoFit/>
            </a:bodyPr>
            <a:lstStyle/>
            <a:p>
              <a:pPr algn="ctr">
                <a:lnSpc>
                  <a:spcPts val="5036"/>
                </a:lnSpc>
              </a:pPr>
              <a:r>
                <a:rPr lang="en-US" sz="3597">
                  <a:solidFill>
                    <a:srgbClr val="FFFFFF"/>
                  </a:solidFill>
                  <a:latin typeface="Canva Sans Bold"/>
                </a:rPr>
                <a:t>15</a:t>
              </a:r>
            </a:p>
          </p:txBody>
        </p:sp>
        <p:sp>
          <p:nvSpPr>
            <p:cNvPr name="TextBox 13" id="13"/>
            <p:cNvSpPr txBox="true"/>
            <p:nvPr/>
          </p:nvSpPr>
          <p:spPr>
            <a:xfrm rot="0">
              <a:off x="9027325" y="822939"/>
              <a:ext cx="7154409" cy="523711"/>
            </a:xfrm>
            <a:prstGeom prst="rect">
              <a:avLst/>
            </a:prstGeom>
          </p:spPr>
          <p:txBody>
            <a:bodyPr anchor="t" rtlCol="false" tIns="0" lIns="0" bIns="0" rIns="0">
              <a:spAutoFit/>
            </a:bodyPr>
            <a:lstStyle/>
            <a:p>
              <a:pPr>
                <a:lnSpc>
                  <a:spcPts val="2670"/>
                </a:lnSpc>
              </a:pPr>
              <a:r>
                <a:rPr lang="en-US" sz="2427" spc="182">
                  <a:solidFill>
                    <a:srgbClr val="000000"/>
                  </a:solidFill>
                  <a:latin typeface="Agrandir Narrow Bold"/>
                </a:rPr>
                <a:t>CSCI 6612 Seminar Presentation</a:t>
              </a:r>
            </a:p>
          </p:txBody>
        </p:sp>
      </p:grpSp>
      <p:sp>
        <p:nvSpPr>
          <p:cNvPr name="Freeform 14" id="14"/>
          <p:cNvSpPr/>
          <p:nvPr/>
        </p:nvSpPr>
        <p:spPr>
          <a:xfrm flipH="false" flipV="false" rot="0">
            <a:off x="11413080" y="5342894"/>
            <a:ext cx="4397564" cy="3564039"/>
          </a:xfrm>
          <a:custGeom>
            <a:avLst/>
            <a:gdLst/>
            <a:ahLst/>
            <a:cxnLst/>
            <a:rect r="r" b="b" t="t" l="l"/>
            <a:pathLst>
              <a:path h="3564039" w="4397564">
                <a:moveTo>
                  <a:pt x="0" y="0"/>
                </a:moveTo>
                <a:lnTo>
                  <a:pt x="4397564" y="0"/>
                </a:lnTo>
                <a:lnTo>
                  <a:pt x="4397564" y="3564039"/>
                </a:lnTo>
                <a:lnTo>
                  <a:pt x="0" y="3564039"/>
                </a:lnTo>
                <a:lnTo>
                  <a:pt x="0" y="0"/>
                </a:lnTo>
                <a:close/>
              </a:path>
            </a:pathLst>
          </a:custGeom>
          <a:blipFill>
            <a:blip r:embed="rId3"/>
            <a:stretch>
              <a:fillRect l="0" t="0" r="0" b="0"/>
            </a:stretch>
          </a:blipFill>
        </p:spPr>
      </p:sp>
      <p:sp>
        <p:nvSpPr>
          <p:cNvPr name="TextBox 15" id="15"/>
          <p:cNvSpPr txBox="true"/>
          <p:nvPr/>
        </p:nvSpPr>
        <p:spPr>
          <a:xfrm rot="0">
            <a:off x="2017426" y="1926734"/>
            <a:ext cx="14096962" cy="3961909"/>
          </a:xfrm>
          <a:prstGeom prst="rect">
            <a:avLst/>
          </a:prstGeom>
        </p:spPr>
        <p:txBody>
          <a:bodyPr anchor="t" rtlCol="false" tIns="0" lIns="0" bIns="0" rIns="0">
            <a:spAutoFit/>
          </a:bodyPr>
          <a:lstStyle/>
          <a:p>
            <a:pPr marL="422895" indent="-211447" lvl="1">
              <a:lnSpc>
                <a:spcPts val="2879"/>
              </a:lnSpc>
              <a:buFont typeface="Arial"/>
              <a:buChar char="•"/>
            </a:pPr>
            <a:r>
              <a:rPr lang="en-US" sz="1958">
                <a:solidFill>
                  <a:srgbClr val="000000"/>
                </a:solidFill>
                <a:latin typeface="Open Sauce Light"/>
              </a:rPr>
              <a:t>Audio Features:</a:t>
            </a:r>
          </a:p>
          <a:p>
            <a:pPr marL="845789" indent="-281930" lvl="2">
              <a:lnSpc>
                <a:spcPts val="2879"/>
              </a:lnSpc>
              <a:buFont typeface="Arial"/>
              <a:buChar char="⚬"/>
            </a:pPr>
            <a:r>
              <a:rPr lang="en-US" sz="1958">
                <a:solidFill>
                  <a:srgbClr val="000000"/>
                </a:solidFill>
                <a:latin typeface="Open Sauce"/>
              </a:rPr>
              <a:t>Energy: measures the intensity of tracks</a:t>
            </a:r>
          </a:p>
          <a:p>
            <a:pPr marL="845789" indent="-281930" lvl="2">
              <a:lnSpc>
                <a:spcPts val="2879"/>
              </a:lnSpc>
              <a:buFont typeface="Arial"/>
              <a:buChar char="⚬"/>
            </a:pPr>
            <a:r>
              <a:rPr lang="en-US" sz="1958">
                <a:solidFill>
                  <a:srgbClr val="000000"/>
                </a:solidFill>
                <a:latin typeface="Open Sauce"/>
              </a:rPr>
              <a:t>Valence: positiveness of a track.</a:t>
            </a:r>
          </a:p>
          <a:p>
            <a:pPr marL="845789" indent="-281930" lvl="2">
              <a:lnSpc>
                <a:spcPts val="2879"/>
              </a:lnSpc>
              <a:buFont typeface="Arial"/>
              <a:buChar char="⚬"/>
            </a:pPr>
            <a:r>
              <a:rPr lang="en-US" sz="1958">
                <a:solidFill>
                  <a:srgbClr val="000000"/>
                </a:solidFill>
                <a:latin typeface="Open Sauce"/>
              </a:rPr>
              <a:t>Danceability: How suitable a track is for dancing based on tempo, rhythm, and beat strength.</a:t>
            </a:r>
          </a:p>
          <a:p>
            <a:pPr marL="845789" indent="-281930" lvl="2">
              <a:lnSpc>
                <a:spcPts val="2879"/>
              </a:lnSpc>
              <a:buFont typeface="Arial"/>
              <a:buChar char="⚬"/>
            </a:pPr>
            <a:r>
              <a:rPr lang="en-US" sz="1958">
                <a:solidFill>
                  <a:srgbClr val="000000"/>
                </a:solidFill>
                <a:latin typeface="Open Sauce"/>
              </a:rPr>
              <a:t>Acousticness: The likelihood of music being acoustic (without electric amplification).</a:t>
            </a:r>
          </a:p>
          <a:p>
            <a:pPr marL="845789" indent="-281930" lvl="2">
              <a:lnSpc>
                <a:spcPts val="2879"/>
              </a:lnSpc>
              <a:buFont typeface="Arial"/>
              <a:buChar char="⚬"/>
            </a:pPr>
            <a:r>
              <a:rPr lang="en-US" sz="1958">
                <a:solidFill>
                  <a:srgbClr val="000000"/>
                </a:solidFill>
                <a:latin typeface="Open Sauce"/>
              </a:rPr>
              <a:t>Speechiness: The presence of spoken words or vocal content in the music.</a:t>
            </a:r>
          </a:p>
          <a:p>
            <a:pPr marL="845789" indent="-281930" lvl="2">
              <a:lnSpc>
                <a:spcPts val="2879"/>
              </a:lnSpc>
              <a:buFont typeface="Arial"/>
              <a:buChar char="⚬"/>
            </a:pPr>
            <a:r>
              <a:rPr lang="en-US" sz="1958">
                <a:solidFill>
                  <a:srgbClr val="000000"/>
                </a:solidFill>
                <a:latin typeface="Open Sauce"/>
              </a:rPr>
              <a:t>Liveness: The perception of whether the music was recorded live or in a studio setting</a:t>
            </a:r>
          </a:p>
          <a:p>
            <a:pPr marL="422895" indent="-211447" lvl="1">
              <a:lnSpc>
                <a:spcPts val="2879"/>
              </a:lnSpc>
              <a:buFont typeface="Arial"/>
              <a:buChar char="•"/>
            </a:pPr>
            <a:r>
              <a:rPr lang="en-US" sz="1958">
                <a:solidFill>
                  <a:srgbClr val="000000"/>
                </a:solidFill>
                <a:latin typeface="Open Sauce"/>
              </a:rPr>
              <a:t>Graph Types:</a:t>
            </a:r>
          </a:p>
          <a:p>
            <a:pPr marL="845789" indent="-281930" lvl="2">
              <a:lnSpc>
                <a:spcPts val="2879"/>
              </a:lnSpc>
              <a:buFont typeface="Arial"/>
              <a:buChar char="⚬"/>
            </a:pPr>
            <a:r>
              <a:rPr lang="en-US" sz="1958">
                <a:solidFill>
                  <a:srgbClr val="000000"/>
                </a:solidFill>
                <a:latin typeface="Open Sauce"/>
              </a:rPr>
              <a:t>Complex Contour Plot : is a combination of one scatter plot with two contour plots</a:t>
            </a:r>
          </a:p>
          <a:p>
            <a:pPr marL="845789" indent="-281930" lvl="2">
              <a:lnSpc>
                <a:spcPts val="2879"/>
              </a:lnSpc>
              <a:buFont typeface="Arial"/>
              <a:buChar char="⚬"/>
            </a:pPr>
            <a:r>
              <a:rPr lang="en-US" sz="1958">
                <a:solidFill>
                  <a:srgbClr val="000000"/>
                </a:solidFill>
                <a:latin typeface="Open Sauce"/>
              </a:rPr>
              <a:t>Bar Chart</a:t>
            </a:r>
          </a:p>
          <a:p>
            <a:pPr>
              <a:lnSpc>
                <a:spcPts val="2879"/>
              </a:lnSpc>
            </a:pPr>
          </a:p>
        </p:txBody>
      </p:sp>
      <p:sp>
        <p:nvSpPr>
          <p:cNvPr name="Freeform 16" id="16"/>
          <p:cNvSpPr/>
          <p:nvPr/>
        </p:nvSpPr>
        <p:spPr>
          <a:xfrm flipH="false" flipV="false" rot="0">
            <a:off x="3324107" y="5890378"/>
            <a:ext cx="6283229" cy="1234535"/>
          </a:xfrm>
          <a:custGeom>
            <a:avLst/>
            <a:gdLst/>
            <a:ahLst/>
            <a:cxnLst/>
            <a:rect r="r" b="b" t="t" l="l"/>
            <a:pathLst>
              <a:path h="1234535" w="6283229">
                <a:moveTo>
                  <a:pt x="0" y="0"/>
                </a:moveTo>
                <a:lnTo>
                  <a:pt x="6283230" y="0"/>
                </a:lnTo>
                <a:lnTo>
                  <a:pt x="6283230" y="1234535"/>
                </a:lnTo>
                <a:lnTo>
                  <a:pt x="0" y="1234535"/>
                </a:lnTo>
                <a:lnTo>
                  <a:pt x="0" y="0"/>
                </a:lnTo>
                <a:close/>
              </a:path>
            </a:pathLst>
          </a:custGeom>
          <a:blipFill>
            <a:blip r:embed="rId4"/>
            <a:stretch>
              <a:fillRect l="0" t="0" r="0" b="0"/>
            </a:stretch>
          </a:blipFill>
        </p:spPr>
      </p:sp>
      <p:sp>
        <p:nvSpPr>
          <p:cNvPr name="TextBox 17" id="17"/>
          <p:cNvSpPr txBox="true"/>
          <p:nvPr/>
        </p:nvSpPr>
        <p:spPr>
          <a:xfrm rot="0">
            <a:off x="4930462" y="128586"/>
            <a:ext cx="8193785" cy="1137285"/>
          </a:xfrm>
          <a:prstGeom prst="rect">
            <a:avLst/>
          </a:prstGeom>
        </p:spPr>
        <p:txBody>
          <a:bodyPr anchor="t" rtlCol="false" tIns="0" lIns="0" bIns="0" rIns="0">
            <a:spAutoFit/>
          </a:bodyPr>
          <a:lstStyle/>
          <a:p>
            <a:pPr algn="ctr">
              <a:lnSpc>
                <a:spcPts val="9240"/>
              </a:lnSpc>
            </a:pPr>
            <a:r>
              <a:rPr lang="en-US" sz="6600">
                <a:solidFill>
                  <a:srgbClr val="000000"/>
                </a:solidFill>
                <a:latin typeface="Open Sauce Medium"/>
              </a:rPr>
              <a:t>APPENDIX</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737603" y="0"/>
            <a:ext cx="14579503" cy="10685787"/>
            <a:chOff x="0" y="0"/>
            <a:chExt cx="3839869" cy="2814364"/>
          </a:xfrm>
        </p:grpSpPr>
        <p:sp>
          <p:nvSpPr>
            <p:cNvPr name="Freeform 4" id="4"/>
            <p:cNvSpPr/>
            <p:nvPr/>
          </p:nvSpPr>
          <p:spPr>
            <a:xfrm flipH="false" flipV="false" rot="0">
              <a:off x="0" y="0"/>
              <a:ext cx="3839869" cy="2814364"/>
            </a:xfrm>
            <a:custGeom>
              <a:avLst/>
              <a:gdLst/>
              <a:ahLst/>
              <a:cxnLst/>
              <a:rect r="r" b="b" t="t" l="l"/>
              <a:pathLst>
                <a:path h="2814364" w="3839869">
                  <a:moveTo>
                    <a:pt x="0" y="0"/>
                  </a:moveTo>
                  <a:lnTo>
                    <a:pt x="3839869" y="0"/>
                  </a:lnTo>
                  <a:lnTo>
                    <a:pt x="3839869" y="2814364"/>
                  </a:lnTo>
                  <a:lnTo>
                    <a:pt x="0" y="2814364"/>
                  </a:lnTo>
                  <a:close/>
                </a:path>
              </a:pathLst>
            </a:custGeom>
            <a:solidFill>
              <a:srgbClr val="F5F5F5"/>
            </a:solidFill>
          </p:spPr>
        </p:sp>
        <p:sp>
          <p:nvSpPr>
            <p:cNvPr name="TextBox 5" id="5"/>
            <p:cNvSpPr txBox="true"/>
            <p:nvPr/>
          </p:nvSpPr>
          <p:spPr>
            <a:xfrm>
              <a:off x="0" y="-28575"/>
              <a:ext cx="3839869" cy="2842939"/>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1737546" y="1303970"/>
            <a:ext cx="14579503" cy="21934"/>
          </a:xfrm>
          <a:prstGeom prst="line">
            <a:avLst/>
          </a:prstGeom>
          <a:ln cap="flat" w="76200">
            <a:solidFill>
              <a:srgbClr val="C23A97"/>
            </a:solidFill>
            <a:prstDash val="solid"/>
            <a:headEnd type="none" len="sm" w="sm"/>
            <a:tailEnd type="none" len="sm" w="sm"/>
          </a:ln>
        </p:spPr>
      </p:sp>
      <p:grpSp>
        <p:nvGrpSpPr>
          <p:cNvPr name="Group 7" id="7"/>
          <p:cNvGrpSpPr/>
          <p:nvPr/>
        </p:nvGrpSpPr>
        <p:grpSpPr>
          <a:xfrm rot="0">
            <a:off x="0" y="9258300"/>
            <a:ext cx="18288000" cy="1009987"/>
            <a:chOff x="0" y="0"/>
            <a:chExt cx="24384000" cy="1346650"/>
          </a:xfrm>
        </p:grpSpPr>
        <p:sp>
          <p:nvSpPr>
            <p:cNvPr name="AutoShape 8" id="8"/>
            <p:cNvSpPr/>
            <p:nvPr/>
          </p:nvSpPr>
          <p:spPr>
            <a:xfrm flipH="true">
              <a:off x="0" y="509207"/>
              <a:ext cx="23030200" cy="0"/>
            </a:xfrm>
            <a:prstGeom prst="line">
              <a:avLst/>
            </a:prstGeom>
            <a:ln cap="flat" w="130513">
              <a:solidFill>
                <a:srgbClr val="C23A97"/>
              </a:solidFill>
              <a:prstDash val="solid"/>
              <a:headEnd type="none" len="sm" w="sm"/>
              <a:tailEnd type="none" len="sm" w="sm"/>
            </a:ln>
          </p:spPr>
        </p:sp>
        <p:grpSp>
          <p:nvGrpSpPr>
            <p:cNvPr name="Group 9" id="9"/>
            <p:cNvGrpSpPr/>
            <p:nvPr/>
          </p:nvGrpSpPr>
          <p:grpSpPr>
            <a:xfrm rot="0">
              <a:off x="22347170" y="0"/>
              <a:ext cx="2036830" cy="1018415"/>
              <a:chOff x="0" y="0"/>
              <a:chExt cx="812800" cy="406400"/>
            </a:xfrm>
          </p:grpSpPr>
          <p:sp>
            <p:nvSpPr>
              <p:cNvPr name="Freeform 10" id="10"/>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C23A97"/>
              </a:solidFill>
            </p:spPr>
          </p:sp>
          <p:sp>
            <p:nvSpPr>
              <p:cNvPr name="TextBox 11" id="11"/>
              <p:cNvSpPr txBox="true"/>
              <p:nvPr/>
            </p:nvSpPr>
            <p:spPr>
              <a:xfrm>
                <a:off x="177800" y="-28575"/>
                <a:ext cx="558800" cy="434975"/>
              </a:xfrm>
              <a:prstGeom prst="rect">
                <a:avLst/>
              </a:prstGeom>
            </p:spPr>
            <p:txBody>
              <a:bodyPr anchor="ctr" rtlCol="false" tIns="50800" lIns="50800" bIns="50800" rIns="50800"/>
              <a:lstStyle/>
              <a:p>
                <a:pPr algn="ctr">
                  <a:lnSpc>
                    <a:spcPts val="1869"/>
                  </a:lnSpc>
                </a:pPr>
              </a:p>
            </p:txBody>
          </p:sp>
        </p:grpSp>
        <p:sp>
          <p:nvSpPr>
            <p:cNvPr name="TextBox 12" id="12"/>
            <p:cNvSpPr txBox="true"/>
            <p:nvPr/>
          </p:nvSpPr>
          <p:spPr>
            <a:xfrm rot="0">
              <a:off x="23030200" y="79283"/>
              <a:ext cx="746117" cy="793173"/>
            </a:xfrm>
            <a:prstGeom prst="rect">
              <a:avLst/>
            </a:prstGeom>
          </p:spPr>
          <p:txBody>
            <a:bodyPr anchor="t" rtlCol="false" tIns="0" lIns="0" bIns="0" rIns="0">
              <a:spAutoFit/>
            </a:bodyPr>
            <a:lstStyle/>
            <a:p>
              <a:pPr algn="ctr">
                <a:lnSpc>
                  <a:spcPts val="5036"/>
                </a:lnSpc>
              </a:pPr>
              <a:r>
                <a:rPr lang="en-US" sz="3597">
                  <a:solidFill>
                    <a:srgbClr val="FFFFFF"/>
                  </a:solidFill>
                  <a:latin typeface="Canva Sans Bold"/>
                </a:rPr>
                <a:t>16</a:t>
              </a:r>
            </a:p>
          </p:txBody>
        </p:sp>
        <p:sp>
          <p:nvSpPr>
            <p:cNvPr name="TextBox 13" id="13"/>
            <p:cNvSpPr txBox="true"/>
            <p:nvPr/>
          </p:nvSpPr>
          <p:spPr>
            <a:xfrm rot="0">
              <a:off x="9027325" y="822939"/>
              <a:ext cx="7154409" cy="523711"/>
            </a:xfrm>
            <a:prstGeom prst="rect">
              <a:avLst/>
            </a:prstGeom>
          </p:spPr>
          <p:txBody>
            <a:bodyPr anchor="t" rtlCol="false" tIns="0" lIns="0" bIns="0" rIns="0">
              <a:spAutoFit/>
            </a:bodyPr>
            <a:lstStyle/>
            <a:p>
              <a:pPr>
                <a:lnSpc>
                  <a:spcPts val="2670"/>
                </a:lnSpc>
              </a:pPr>
              <a:r>
                <a:rPr lang="en-US" sz="2427" spc="182">
                  <a:solidFill>
                    <a:srgbClr val="000000"/>
                  </a:solidFill>
                  <a:latin typeface="Agrandir Narrow Bold"/>
                </a:rPr>
                <a:t>CSCI 6612 Seminar Presentation</a:t>
              </a:r>
            </a:p>
          </p:txBody>
        </p:sp>
      </p:grpSp>
      <p:sp>
        <p:nvSpPr>
          <p:cNvPr name="TextBox 14" id="14"/>
          <p:cNvSpPr txBox="true"/>
          <p:nvPr/>
        </p:nvSpPr>
        <p:spPr>
          <a:xfrm rot="0">
            <a:off x="2017426" y="1926734"/>
            <a:ext cx="14096962" cy="7219459"/>
          </a:xfrm>
          <a:prstGeom prst="rect">
            <a:avLst/>
          </a:prstGeom>
        </p:spPr>
        <p:txBody>
          <a:bodyPr anchor="t" rtlCol="false" tIns="0" lIns="0" bIns="0" rIns="0">
            <a:spAutoFit/>
          </a:bodyPr>
          <a:lstStyle/>
          <a:p>
            <a:pPr marL="422895" indent="-211447" lvl="1">
              <a:lnSpc>
                <a:spcPts val="2879"/>
              </a:lnSpc>
              <a:buFont typeface="Arial"/>
              <a:buChar char="•"/>
            </a:pPr>
            <a:r>
              <a:rPr lang="en-US" sz="1958">
                <a:solidFill>
                  <a:srgbClr val="000000"/>
                </a:solidFill>
                <a:latin typeface="Open Sauce"/>
              </a:rPr>
              <a:t>Expectations:</a:t>
            </a:r>
          </a:p>
          <a:p>
            <a:pPr marL="845789" indent="-281930" lvl="2">
              <a:lnSpc>
                <a:spcPts val="2879"/>
              </a:lnSpc>
              <a:buFont typeface="Arial"/>
              <a:buChar char="⚬"/>
            </a:pPr>
            <a:r>
              <a:rPr lang="en-US" sz="1958">
                <a:solidFill>
                  <a:srgbClr val="000000"/>
                </a:solidFill>
                <a:latin typeface="Open Sauce"/>
              </a:rPr>
              <a:t>Investigate the influence of two visualizations and mood control on perceived helpfulness for new music genre exploration.</a:t>
            </a:r>
          </a:p>
          <a:p>
            <a:pPr marL="845789" indent="-281930" lvl="2">
              <a:lnSpc>
                <a:spcPts val="2879"/>
              </a:lnSpc>
              <a:buFont typeface="Arial"/>
              <a:buChar char="⚬"/>
            </a:pPr>
            <a:r>
              <a:rPr lang="en-US" sz="1958">
                <a:solidFill>
                  <a:srgbClr val="000000"/>
                </a:solidFill>
                <a:latin typeface="Open Sauce"/>
              </a:rPr>
              <a:t>Measure user’s perceived informativeness, control over the system, and understandability of recommendations.</a:t>
            </a:r>
          </a:p>
          <a:p>
            <a:pPr marL="845789" indent="-281930" lvl="2">
              <a:lnSpc>
                <a:spcPts val="2879"/>
              </a:lnSpc>
              <a:buFont typeface="Arial"/>
              <a:buChar char="⚬"/>
            </a:pPr>
            <a:r>
              <a:rPr lang="en-US" sz="1958">
                <a:solidFill>
                  <a:srgbClr val="000000"/>
                </a:solidFill>
                <a:latin typeface="Open Sauce"/>
              </a:rPr>
              <a:t>Expect the contour plot to be more helpful than the bar chart due to its ability to visualize relations between the new genre, recommended songs, and current preferences.</a:t>
            </a:r>
          </a:p>
          <a:p>
            <a:pPr marL="845789" indent="-281930" lvl="2">
              <a:lnSpc>
                <a:spcPts val="2879"/>
              </a:lnSpc>
              <a:buFont typeface="Arial"/>
              <a:buChar char="⚬"/>
            </a:pPr>
            <a:r>
              <a:rPr lang="en-US" sz="1958">
                <a:solidFill>
                  <a:srgbClr val="000000"/>
                </a:solidFill>
                <a:latin typeface="Open Sauce"/>
              </a:rPr>
              <a:t>Anticipate increased informativeness to improve user understanding of recommendations and perceived helpfulness for exploring new genres.</a:t>
            </a:r>
          </a:p>
          <a:p>
            <a:pPr marL="845789" indent="-281930" lvl="2">
              <a:lnSpc>
                <a:spcPts val="2879"/>
              </a:lnSpc>
              <a:buFont typeface="Arial"/>
              <a:buChar char="⚬"/>
            </a:pPr>
            <a:r>
              <a:rPr lang="en-US" sz="1958">
                <a:solidFill>
                  <a:srgbClr val="000000"/>
                </a:solidFill>
                <a:latin typeface="Open Sauce"/>
              </a:rPr>
              <a:t>Acknowledge that contour plots might be complex for some users, potentially affecting their perceived informativeness.</a:t>
            </a:r>
          </a:p>
          <a:p>
            <a:pPr marL="845789" indent="-281930" lvl="2">
              <a:lnSpc>
                <a:spcPts val="2879"/>
              </a:lnSpc>
              <a:buFont typeface="Arial"/>
              <a:buChar char="⚬"/>
            </a:pPr>
            <a:r>
              <a:rPr lang="en-US" sz="1958">
                <a:solidFill>
                  <a:srgbClr val="000000"/>
                </a:solidFill>
                <a:latin typeface="Open Sauce"/>
              </a:rPr>
              <a:t>Anticipate the addition of mood control to increase helpfulness for new genre exploration by enhancing controllability and understanding of recommendations.</a:t>
            </a:r>
          </a:p>
          <a:p>
            <a:pPr marL="845789" indent="-281930" lvl="2">
              <a:lnSpc>
                <a:spcPts val="2879"/>
              </a:lnSpc>
              <a:buFont typeface="Arial"/>
              <a:buChar char="⚬"/>
            </a:pPr>
            <a:r>
              <a:rPr lang="en-US" sz="1958">
                <a:solidFill>
                  <a:srgbClr val="000000"/>
                </a:solidFill>
                <a:latin typeface="Open Sauce"/>
              </a:rPr>
              <a:t>Examine the effectiveness of mood control in both visualizations, expecting it to be more beneficial when combined with the contour plot.</a:t>
            </a:r>
          </a:p>
          <a:p>
            <a:pPr marL="845789" indent="-281930" lvl="2">
              <a:lnSpc>
                <a:spcPts val="2879"/>
              </a:lnSpc>
              <a:buFont typeface="Arial"/>
              <a:buChar char="⚬"/>
            </a:pPr>
            <a:r>
              <a:rPr lang="en-US" sz="1958">
                <a:solidFill>
                  <a:srgbClr val="000000"/>
                </a:solidFill>
                <a:latin typeface="Open Sauce"/>
              </a:rPr>
              <a:t>Expect a positive interaction effect between contour plot and mood control on user perceptions, indicating greater effectiveness when combined.</a:t>
            </a:r>
          </a:p>
          <a:p>
            <a:pPr marL="845789" indent="-281930" lvl="2">
              <a:lnSpc>
                <a:spcPts val="2879"/>
              </a:lnSpc>
              <a:buFont typeface="Arial"/>
              <a:buChar char="⚬"/>
            </a:pPr>
            <a:r>
              <a:rPr lang="en-US" sz="1958">
                <a:solidFill>
                  <a:srgbClr val="000000"/>
                </a:solidFill>
                <a:latin typeface="Open Sauce"/>
              </a:rPr>
              <a:t>Anticipate users to interact differently with the system based on the visualization type, potentially utilizing sliders more with the contour plot.</a:t>
            </a:r>
          </a:p>
          <a:p>
            <a:pPr>
              <a:lnSpc>
                <a:spcPts val="2879"/>
              </a:lnSpc>
            </a:pPr>
          </a:p>
        </p:txBody>
      </p:sp>
      <p:sp>
        <p:nvSpPr>
          <p:cNvPr name="TextBox 15" id="15"/>
          <p:cNvSpPr txBox="true"/>
          <p:nvPr/>
        </p:nvSpPr>
        <p:spPr>
          <a:xfrm rot="0">
            <a:off x="4930462" y="128586"/>
            <a:ext cx="8193785" cy="1137285"/>
          </a:xfrm>
          <a:prstGeom prst="rect">
            <a:avLst/>
          </a:prstGeom>
        </p:spPr>
        <p:txBody>
          <a:bodyPr anchor="t" rtlCol="false" tIns="0" lIns="0" bIns="0" rIns="0">
            <a:spAutoFit/>
          </a:bodyPr>
          <a:lstStyle/>
          <a:p>
            <a:pPr algn="ctr">
              <a:lnSpc>
                <a:spcPts val="9240"/>
              </a:lnSpc>
            </a:pPr>
            <a:r>
              <a:rPr lang="en-US" sz="6600">
                <a:solidFill>
                  <a:srgbClr val="000000"/>
                </a:solidFill>
                <a:latin typeface="Open Sauce Medium"/>
              </a:rPr>
              <a:t>APPENDIX</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737603" y="0"/>
            <a:ext cx="14579503" cy="10685787"/>
            <a:chOff x="0" y="0"/>
            <a:chExt cx="3839869" cy="2814364"/>
          </a:xfrm>
        </p:grpSpPr>
        <p:sp>
          <p:nvSpPr>
            <p:cNvPr name="Freeform 4" id="4"/>
            <p:cNvSpPr/>
            <p:nvPr/>
          </p:nvSpPr>
          <p:spPr>
            <a:xfrm flipH="false" flipV="false" rot="0">
              <a:off x="0" y="0"/>
              <a:ext cx="3839869" cy="2814364"/>
            </a:xfrm>
            <a:custGeom>
              <a:avLst/>
              <a:gdLst/>
              <a:ahLst/>
              <a:cxnLst/>
              <a:rect r="r" b="b" t="t" l="l"/>
              <a:pathLst>
                <a:path h="2814364" w="3839869">
                  <a:moveTo>
                    <a:pt x="0" y="0"/>
                  </a:moveTo>
                  <a:lnTo>
                    <a:pt x="3839869" y="0"/>
                  </a:lnTo>
                  <a:lnTo>
                    <a:pt x="3839869" y="2814364"/>
                  </a:lnTo>
                  <a:lnTo>
                    <a:pt x="0" y="2814364"/>
                  </a:lnTo>
                  <a:close/>
                </a:path>
              </a:pathLst>
            </a:custGeom>
            <a:solidFill>
              <a:srgbClr val="F5F5F5"/>
            </a:solidFill>
          </p:spPr>
        </p:sp>
        <p:sp>
          <p:nvSpPr>
            <p:cNvPr name="TextBox 5" id="5"/>
            <p:cNvSpPr txBox="true"/>
            <p:nvPr/>
          </p:nvSpPr>
          <p:spPr>
            <a:xfrm>
              <a:off x="0" y="-28575"/>
              <a:ext cx="3839869" cy="2842939"/>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930462" y="128586"/>
            <a:ext cx="8193785" cy="1137285"/>
          </a:xfrm>
          <a:prstGeom prst="rect">
            <a:avLst/>
          </a:prstGeom>
        </p:spPr>
        <p:txBody>
          <a:bodyPr anchor="t" rtlCol="false" tIns="0" lIns="0" bIns="0" rIns="0">
            <a:spAutoFit/>
          </a:bodyPr>
          <a:lstStyle/>
          <a:p>
            <a:pPr algn="ctr">
              <a:lnSpc>
                <a:spcPts val="9240"/>
              </a:lnSpc>
            </a:pPr>
            <a:r>
              <a:rPr lang="en-US" sz="6600">
                <a:solidFill>
                  <a:srgbClr val="000000"/>
                </a:solidFill>
                <a:latin typeface="Open Sauce Medium"/>
              </a:rPr>
              <a:t>APPENDIX</a:t>
            </a:r>
          </a:p>
        </p:txBody>
      </p:sp>
      <p:sp>
        <p:nvSpPr>
          <p:cNvPr name="AutoShape 7" id="7"/>
          <p:cNvSpPr/>
          <p:nvPr/>
        </p:nvSpPr>
        <p:spPr>
          <a:xfrm flipH="true">
            <a:off x="1737546" y="1303970"/>
            <a:ext cx="14579503" cy="21934"/>
          </a:xfrm>
          <a:prstGeom prst="line">
            <a:avLst/>
          </a:prstGeom>
          <a:ln cap="flat" w="76200">
            <a:solidFill>
              <a:srgbClr val="C23A97"/>
            </a:solidFill>
            <a:prstDash val="solid"/>
            <a:headEnd type="none" len="sm" w="sm"/>
            <a:tailEnd type="none" len="sm" w="sm"/>
          </a:ln>
        </p:spPr>
      </p:sp>
      <p:grpSp>
        <p:nvGrpSpPr>
          <p:cNvPr name="Group 8" id="8"/>
          <p:cNvGrpSpPr/>
          <p:nvPr/>
        </p:nvGrpSpPr>
        <p:grpSpPr>
          <a:xfrm rot="0">
            <a:off x="0" y="9258300"/>
            <a:ext cx="18288000" cy="1009987"/>
            <a:chOff x="0" y="0"/>
            <a:chExt cx="24384000" cy="1346650"/>
          </a:xfrm>
        </p:grpSpPr>
        <p:sp>
          <p:nvSpPr>
            <p:cNvPr name="AutoShape 9" id="9"/>
            <p:cNvSpPr/>
            <p:nvPr/>
          </p:nvSpPr>
          <p:spPr>
            <a:xfrm flipH="true">
              <a:off x="0" y="509207"/>
              <a:ext cx="23030200" cy="0"/>
            </a:xfrm>
            <a:prstGeom prst="line">
              <a:avLst/>
            </a:prstGeom>
            <a:ln cap="flat" w="130513">
              <a:solidFill>
                <a:srgbClr val="C23A97"/>
              </a:solidFill>
              <a:prstDash val="solid"/>
              <a:headEnd type="none" len="sm" w="sm"/>
              <a:tailEnd type="none" len="sm" w="sm"/>
            </a:ln>
          </p:spPr>
        </p:sp>
        <p:grpSp>
          <p:nvGrpSpPr>
            <p:cNvPr name="Group 10" id="10"/>
            <p:cNvGrpSpPr/>
            <p:nvPr/>
          </p:nvGrpSpPr>
          <p:grpSpPr>
            <a:xfrm rot="0">
              <a:off x="22347170" y="0"/>
              <a:ext cx="2036830" cy="1018415"/>
              <a:chOff x="0" y="0"/>
              <a:chExt cx="812800" cy="406400"/>
            </a:xfrm>
          </p:grpSpPr>
          <p:sp>
            <p:nvSpPr>
              <p:cNvPr name="Freeform 11" id="11"/>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C23A97"/>
              </a:solidFill>
            </p:spPr>
          </p:sp>
          <p:sp>
            <p:nvSpPr>
              <p:cNvPr name="TextBox 12" id="12"/>
              <p:cNvSpPr txBox="true"/>
              <p:nvPr/>
            </p:nvSpPr>
            <p:spPr>
              <a:xfrm>
                <a:off x="177800" y="-28575"/>
                <a:ext cx="558800" cy="434975"/>
              </a:xfrm>
              <a:prstGeom prst="rect">
                <a:avLst/>
              </a:prstGeom>
            </p:spPr>
            <p:txBody>
              <a:bodyPr anchor="ctr" rtlCol="false" tIns="50800" lIns="50800" bIns="50800" rIns="50800"/>
              <a:lstStyle/>
              <a:p>
                <a:pPr algn="ctr">
                  <a:lnSpc>
                    <a:spcPts val="1869"/>
                  </a:lnSpc>
                </a:pPr>
              </a:p>
            </p:txBody>
          </p:sp>
        </p:grpSp>
        <p:sp>
          <p:nvSpPr>
            <p:cNvPr name="TextBox 13" id="13"/>
            <p:cNvSpPr txBox="true"/>
            <p:nvPr/>
          </p:nvSpPr>
          <p:spPr>
            <a:xfrm rot="0">
              <a:off x="23030200" y="79283"/>
              <a:ext cx="746117" cy="793173"/>
            </a:xfrm>
            <a:prstGeom prst="rect">
              <a:avLst/>
            </a:prstGeom>
          </p:spPr>
          <p:txBody>
            <a:bodyPr anchor="t" rtlCol="false" tIns="0" lIns="0" bIns="0" rIns="0">
              <a:spAutoFit/>
            </a:bodyPr>
            <a:lstStyle/>
            <a:p>
              <a:pPr algn="ctr">
                <a:lnSpc>
                  <a:spcPts val="5036"/>
                </a:lnSpc>
              </a:pPr>
              <a:r>
                <a:rPr lang="en-US" sz="3597">
                  <a:solidFill>
                    <a:srgbClr val="FFFFFF"/>
                  </a:solidFill>
                  <a:latin typeface="Canva Sans Bold"/>
                </a:rPr>
                <a:t>17</a:t>
              </a:r>
            </a:p>
          </p:txBody>
        </p:sp>
        <p:sp>
          <p:nvSpPr>
            <p:cNvPr name="TextBox 14" id="14"/>
            <p:cNvSpPr txBox="true"/>
            <p:nvPr/>
          </p:nvSpPr>
          <p:spPr>
            <a:xfrm rot="0">
              <a:off x="9027325" y="822939"/>
              <a:ext cx="7154409" cy="523711"/>
            </a:xfrm>
            <a:prstGeom prst="rect">
              <a:avLst/>
            </a:prstGeom>
          </p:spPr>
          <p:txBody>
            <a:bodyPr anchor="t" rtlCol="false" tIns="0" lIns="0" bIns="0" rIns="0">
              <a:spAutoFit/>
            </a:bodyPr>
            <a:lstStyle/>
            <a:p>
              <a:pPr>
                <a:lnSpc>
                  <a:spcPts val="2670"/>
                </a:lnSpc>
              </a:pPr>
              <a:r>
                <a:rPr lang="en-US" sz="2427" spc="182">
                  <a:solidFill>
                    <a:srgbClr val="000000"/>
                  </a:solidFill>
                  <a:latin typeface="Agrandir Narrow Bold"/>
                </a:rPr>
                <a:t>CSCI 6612 Seminar Presentation</a:t>
              </a:r>
            </a:p>
          </p:txBody>
        </p:sp>
      </p:grpSp>
      <p:sp>
        <p:nvSpPr>
          <p:cNvPr name="TextBox 15" id="15"/>
          <p:cNvSpPr txBox="true"/>
          <p:nvPr/>
        </p:nvSpPr>
        <p:spPr>
          <a:xfrm rot="0">
            <a:off x="2666376" y="2022750"/>
            <a:ext cx="11281741" cy="6945883"/>
          </a:xfrm>
          <a:prstGeom prst="rect">
            <a:avLst/>
          </a:prstGeom>
        </p:spPr>
        <p:txBody>
          <a:bodyPr anchor="t" rtlCol="false" tIns="0" lIns="0" bIns="0" rIns="0">
            <a:spAutoFit/>
          </a:bodyPr>
          <a:lstStyle/>
          <a:p>
            <a:pPr marL="338441" indent="-169220" lvl="1">
              <a:lnSpc>
                <a:spcPts val="2304"/>
              </a:lnSpc>
              <a:buFont typeface="Arial"/>
              <a:buChar char="•"/>
            </a:pPr>
            <a:r>
              <a:rPr lang="en-US" sz="1567">
                <a:solidFill>
                  <a:srgbClr val="000000"/>
                </a:solidFill>
                <a:latin typeface="Open Sauce Light"/>
              </a:rPr>
              <a:t>Perceived control: This construct measures how much users feel in control of modifying the recommendations. It was derived from Pu et al. [1], who used three items to assess the perceived control of a recommender system.</a:t>
            </a:r>
          </a:p>
          <a:p>
            <a:pPr marL="338441" indent="-169220" lvl="1">
              <a:lnSpc>
                <a:spcPts val="2304"/>
              </a:lnSpc>
              <a:buFont typeface="Arial"/>
              <a:buChar char="•"/>
            </a:pPr>
            <a:r>
              <a:rPr lang="en-US" sz="1567">
                <a:solidFill>
                  <a:srgbClr val="000000"/>
                </a:solidFill>
                <a:latin typeface="Open Sauce Light"/>
              </a:rPr>
              <a:t>Perceived informativeness: This construct measures how informative users find the visualization of the recommendations. It was constructed by the authors of this paper, who used three items to assess the perceived informativeness of the contour plot or the bar charts.</a:t>
            </a:r>
          </a:p>
          <a:p>
            <a:pPr marL="338441" indent="-169220" lvl="1">
              <a:lnSpc>
                <a:spcPts val="2304"/>
              </a:lnSpc>
              <a:buFont typeface="Arial"/>
              <a:buChar char="•"/>
            </a:pPr>
            <a:r>
              <a:rPr lang="en-US" sz="1567">
                <a:solidFill>
                  <a:srgbClr val="000000"/>
                </a:solidFill>
                <a:latin typeface="Open Sauce Light"/>
              </a:rPr>
              <a:t>Perceived accuracy: This construct measures how accurate users find the recommendations. It was derived from Knijnenburg et al. [2], who used three items to assess the perceived accuracy of a recommender system.</a:t>
            </a:r>
          </a:p>
          <a:p>
            <a:pPr marL="338441" indent="-169220" lvl="1">
              <a:lnSpc>
                <a:spcPts val="2304"/>
              </a:lnSpc>
              <a:buFont typeface="Arial"/>
              <a:buChar char="•"/>
            </a:pPr>
            <a:r>
              <a:rPr lang="en-US" sz="1567">
                <a:solidFill>
                  <a:srgbClr val="000000"/>
                </a:solidFill>
                <a:latin typeface="Open Sauce Light"/>
              </a:rPr>
              <a:t>Perceived understandability: This construct measures how easy users find it to understand the recommendations and the recommendation process. It was constructed by the authors of this paper, who used three items to assess the perceived understandability of the recommendations.</a:t>
            </a:r>
          </a:p>
          <a:p>
            <a:pPr marL="338441" indent="-169220" lvl="1">
              <a:lnSpc>
                <a:spcPts val="2304"/>
              </a:lnSpc>
              <a:buFont typeface="Arial"/>
              <a:buChar char="•"/>
            </a:pPr>
            <a:r>
              <a:rPr lang="en-US" sz="1567">
                <a:solidFill>
                  <a:srgbClr val="000000"/>
                </a:solidFill>
                <a:latin typeface="Open Sauce Light"/>
              </a:rPr>
              <a:t>Perceived helpfulness: This construct measures how helpful users find the recommendations for exploring a new music genre. It was derived from Liang et al. [3], who used three items to assess the perceived helpfulness of a music genre exploration tool.</a:t>
            </a:r>
          </a:p>
          <a:p>
            <a:pPr marL="338441" indent="-169220" lvl="1">
              <a:lnSpc>
                <a:spcPts val="2304"/>
              </a:lnSpc>
              <a:buFont typeface="Arial"/>
              <a:buChar char="•"/>
            </a:pPr>
            <a:r>
              <a:rPr lang="en-US" sz="1567">
                <a:solidFill>
                  <a:srgbClr val="000000"/>
                </a:solidFill>
                <a:latin typeface="Open Sauce Light"/>
              </a:rPr>
              <a:t>User interaction time: This is an objective measure of how long users interacted with the system in each phase. It was measured by logging the time users spent on the recommendation page.</a:t>
            </a:r>
          </a:p>
          <a:p>
            <a:pPr marL="338441" indent="-169220" lvl="1">
              <a:lnSpc>
                <a:spcPts val="2304"/>
              </a:lnSpc>
              <a:buFont typeface="Arial"/>
              <a:buChar char="•"/>
            </a:pPr>
            <a:r>
              <a:rPr lang="en-US" sz="1567">
                <a:solidFill>
                  <a:srgbClr val="000000"/>
                </a:solidFill>
                <a:latin typeface="Open Sauce Light"/>
              </a:rPr>
              <a:t>Track interactions: This is an objective measure of how many tracks users listened to or hovered over in each phase. It was measured by logging the user actions on the recommended tracks.</a:t>
            </a:r>
          </a:p>
          <a:p>
            <a:pPr marL="338441" indent="-169220" lvl="1">
              <a:lnSpc>
                <a:spcPts val="2304"/>
              </a:lnSpc>
              <a:buFont typeface="Arial"/>
              <a:buChar char="•"/>
            </a:pPr>
            <a:r>
              <a:rPr lang="en-US" sz="1567">
                <a:solidFill>
                  <a:srgbClr val="000000"/>
                </a:solidFill>
                <a:latin typeface="Open Sauce Light"/>
              </a:rPr>
              <a:t>Slider interactions: This is an objective measure of how many times users used the mood control sliders in each phase. It was measured by logging the user actions on the sliders.</a:t>
            </a:r>
          </a:p>
          <a:p>
            <a:pPr marL="338441" indent="-169220" lvl="1">
              <a:lnSpc>
                <a:spcPts val="2304"/>
              </a:lnSpc>
              <a:buFont typeface="Arial"/>
              <a:buChar char="•"/>
            </a:pPr>
            <a:r>
              <a:rPr lang="en-US" sz="1567">
                <a:solidFill>
                  <a:srgbClr val="000000"/>
                </a:solidFill>
                <a:latin typeface="Open Sauce Light"/>
              </a:rPr>
              <a:t>Playlist saving behavior: This is an objective measure of whether users saved the playlist to their Spotify profile in each phase. It was measured by logging the user actions on the save button.</a:t>
            </a:r>
          </a:p>
          <a:p>
            <a:pPr marL="338441" indent="-169220" lvl="1">
              <a:lnSpc>
                <a:spcPts val="2304"/>
              </a:lnSpc>
              <a:buFont typeface="Arial"/>
              <a:buChar char="•"/>
            </a:pPr>
            <a:r>
              <a:rPr lang="en-US" sz="1567">
                <a:solidFill>
                  <a:srgbClr val="000000"/>
                </a:solidFill>
                <a:latin typeface="Open Sauce Light"/>
              </a:rPr>
              <a:t>Musical sophistication: This is a personal characteristic of users that measures their musical expertise in active engagement and emotional engagement. It was measured by using the Goldsmith Musical Sophistication Index [4], which is a survey of 18 items.</a:t>
            </a:r>
          </a:p>
        </p:txBody>
      </p:sp>
      <p:sp>
        <p:nvSpPr>
          <p:cNvPr name="TextBox 16" id="16"/>
          <p:cNvSpPr txBox="true"/>
          <p:nvPr/>
        </p:nvSpPr>
        <p:spPr>
          <a:xfrm rot="0">
            <a:off x="1737603" y="1353713"/>
            <a:ext cx="4061138" cy="564262"/>
          </a:xfrm>
          <a:prstGeom prst="rect">
            <a:avLst/>
          </a:prstGeom>
        </p:spPr>
        <p:txBody>
          <a:bodyPr anchor="t" rtlCol="false" tIns="0" lIns="0" bIns="0" rIns="0">
            <a:spAutoFit/>
          </a:bodyPr>
          <a:lstStyle/>
          <a:p>
            <a:pPr algn="ctr">
              <a:lnSpc>
                <a:spcPts val="4579"/>
              </a:lnSpc>
            </a:pPr>
            <a:r>
              <a:rPr lang="en-US" sz="3271">
                <a:solidFill>
                  <a:srgbClr val="000000"/>
                </a:solidFill>
                <a:latin typeface="Open Sauce Medium"/>
              </a:rPr>
              <a:t>CONSTRUCTS: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737603" y="0"/>
            <a:ext cx="14579503" cy="10685787"/>
            <a:chOff x="0" y="0"/>
            <a:chExt cx="3839869" cy="2814364"/>
          </a:xfrm>
        </p:grpSpPr>
        <p:sp>
          <p:nvSpPr>
            <p:cNvPr name="Freeform 4" id="4"/>
            <p:cNvSpPr/>
            <p:nvPr/>
          </p:nvSpPr>
          <p:spPr>
            <a:xfrm flipH="false" flipV="false" rot="0">
              <a:off x="0" y="0"/>
              <a:ext cx="3839869" cy="2814364"/>
            </a:xfrm>
            <a:custGeom>
              <a:avLst/>
              <a:gdLst/>
              <a:ahLst/>
              <a:cxnLst/>
              <a:rect r="r" b="b" t="t" l="l"/>
              <a:pathLst>
                <a:path h="2814364" w="3839869">
                  <a:moveTo>
                    <a:pt x="0" y="0"/>
                  </a:moveTo>
                  <a:lnTo>
                    <a:pt x="3839869" y="0"/>
                  </a:lnTo>
                  <a:lnTo>
                    <a:pt x="3839869" y="2814364"/>
                  </a:lnTo>
                  <a:lnTo>
                    <a:pt x="0" y="2814364"/>
                  </a:lnTo>
                  <a:close/>
                </a:path>
              </a:pathLst>
            </a:custGeom>
            <a:solidFill>
              <a:srgbClr val="F5F5F5"/>
            </a:solidFill>
          </p:spPr>
        </p:sp>
        <p:sp>
          <p:nvSpPr>
            <p:cNvPr name="TextBox 5" id="5"/>
            <p:cNvSpPr txBox="true"/>
            <p:nvPr/>
          </p:nvSpPr>
          <p:spPr>
            <a:xfrm>
              <a:off x="0" y="-28575"/>
              <a:ext cx="3839869" cy="2842939"/>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930462" y="128586"/>
            <a:ext cx="8193785" cy="1137285"/>
          </a:xfrm>
          <a:prstGeom prst="rect">
            <a:avLst/>
          </a:prstGeom>
        </p:spPr>
        <p:txBody>
          <a:bodyPr anchor="t" rtlCol="false" tIns="0" lIns="0" bIns="0" rIns="0">
            <a:spAutoFit/>
          </a:bodyPr>
          <a:lstStyle/>
          <a:p>
            <a:pPr algn="ctr">
              <a:lnSpc>
                <a:spcPts val="9240"/>
              </a:lnSpc>
            </a:pPr>
            <a:r>
              <a:rPr lang="en-US" sz="6600">
                <a:solidFill>
                  <a:srgbClr val="000000"/>
                </a:solidFill>
                <a:latin typeface="Open Sauce Medium"/>
              </a:rPr>
              <a:t>APPENDIX</a:t>
            </a:r>
          </a:p>
        </p:txBody>
      </p:sp>
      <p:sp>
        <p:nvSpPr>
          <p:cNvPr name="AutoShape 7" id="7"/>
          <p:cNvSpPr/>
          <p:nvPr/>
        </p:nvSpPr>
        <p:spPr>
          <a:xfrm flipH="true">
            <a:off x="1737546" y="1303970"/>
            <a:ext cx="14579503" cy="21934"/>
          </a:xfrm>
          <a:prstGeom prst="line">
            <a:avLst/>
          </a:prstGeom>
          <a:ln cap="flat" w="76200">
            <a:solidFill>
              <a:srgbClr val="C23A97"/>
            </a:solidFill>
            <a:prstDash val="solid"/>
            <a:headEnd type="none" len="sm" w="sm"/>
            <a:tailEnd type="none" len="sm" w="sm"/>
          </a:ln>
        </p:spPr>
      </p:sp>
      <p:grpSp>
        <p:nvGrpSpPr>
          <p:cNvPr name="Group 8" id="8"/>
          <p:cNvGrpSpPr/>
          <p:nvPr/>
        </p:nvGrpSpPr>
        <p:grpSpPr>
          <a:xfrm rot="0">
            <a:off x="0" y="9258300"/>
            <a:ext cx="18288000" cy="1009987"/>
            <a:chOff x="0" y="0"/>
            <a:chExt cx="24384000" cy="1346650"/>
          </a:xfrm>
        </p:grpSpPr>
        <p:sp>
          <p:nvSpPr>
            <p:cNvPr name="AutoShape 9" id="9"/>
            <p:cNvSpPr/>
            <p:nvPr/>
          </p:nvSpPr>
          <p:spPr>
            <a:xfrm flipH="true">
              <a:off x="0" y="509207"/>
              <a:ext cx="23030200" cy="0"/>
            </a:xfrm>
            <a:prstGeom prst="line">
              <a:avLst/>
            </a:prstGeom>
            <a:ln cap="flat" w="130513">
              <a:solidFill>
                <a:srgbClr val="C23A97"/>
              </a:solidFill>
              <a:prstDash val="solid"/>
              <a:headEnd type="none" len="sm" w="sm"/>
              <a:tailEnd type="none" len="sm" w="sm"/>
            </a:ln>
          </p:spPr>
        </p:sp>
        <p:grpSp>
          <p:nvGrpSpPr>
            <p:cNvPr name="Group 10" id="10"/>
            <p:cNvGrpSpPr/>
            <p:nvPr/>
          </p:nvGrpSpPr>
          <p:grpSpPr>
            <a:xfrm rot="0">
              <a:off x="22347170" y="0"/>
              <a:ext cx="2036830" cy="1018415"/>
              <a:chOff x="0" y="0"/>
              <a:chExt cx="812800" cy="406400"/>
            </a:xfrm>
          </p:grpSpPr>
          <p:sp>
            <p:nvSpPr>
              <p:cNvPr name="Freeform 11" id="11"/>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C23A97"/>
              </a:solidFill>
            </p:spPr>
          </p:sp>
          <p:sp>
            <p:nvSpPr>
              <p:cNvPr name="TextBox 12" id="12"/>
              <p:cNvSpPr txBox="true"/>
              <p:nvPr/>
            </p:nvSpPr>
            <p:spPr>
              <a:xfrm>
                <a:off x="177800" y="-28575"/>
                <a:ext cx="558800" cy="434975"/>
              </a:xfrm>
              <a:prstGeom prst="rect">
                <a:avLst/>
              </a:prstGeom>
            </p:spPr>
            <p:txBody>
              <a:bodyPr anchor="ctr" rtlCol="false" tIns="50800" lIns="50800" bIns="50800" rIns="50800"/>
              <a:lstStyle/>
              <a:p>
                <a:pPr algn="ctr">
                  <a:lnSpc>
                    <a:spcPts val="1869"/>
                  </a:lnSpc>
                </a:pPr>
              </a:p>
            </p:txBody>
          </p:sp>
        </p:grpSp>
        <p:sp>
          <p:nvSpPr>
            <p:cNvPr name="TextBox 13" id="13"/>
            <p:cNvSpPr txBox="true"/>
            <p:nvPr/>
          </p:nvSpPr>
          <p:spPr>
            <a:xfrm rot="0">
              <a:off x="23030200" y="79283"/>
              <a:ext cx="746117" cy="793173"/>
            </a:xfrm>
            <a:prstGeom prst="rect">
              <a:avLst/>
            </a:prstGeom>
          </p:spPr>
          <p:txBody>
            <a:bodyPr anchor="t" rtlCol="false" tIns="0" lIns="0" bIns="0" rIns="0">
              <a:spAutoFit/>
            </a:bodyPr>
            <a:lstStyle/>
            <a:p>
              <a:pPr algn="ctr">
                <a:lnSpc>
                  <a:spcPts val="5036"/>
                </a:lnSpc>
              </a:pPr>
              <a:r>
                <a:rPr lang="en-US" sz="3597">
                  <a:solidFill>
                    <a:srgbClr val="FFFFFF"/>
                  </a:solidFill>
                  <a:latin typeface="Canva Sans Bold"/>
                </a:rPr>
                <a:t>18</a:t>
              </a:r>
            </a:p>
          </p:txBody>
        </p:sp>
        <p:sp>
          <p:nvSpPr>
            <p:cNvPr name="TextBox 14" id="14"/>
            <p:cNvSpPr txBox="true"/>
            <p:nvPr/>
          </p:nvSpPr>
          <p:spPr>
            <a:xfrm rot="0">
              <a:off x="9027325" y="822939"/>
              <a:ext cx="7154409" cy="523711"/>
            </a:xfrm>
            <a:prstGeom prst="rect">
              <a:avLst/>
            </a:prstGeom>
          </p:spPr>
          <p:txBody>
            <a:bodyPr anchor="t" rtlCol="false" tIns="0" lIns="0" bIns="0" rIns="0">
              <a:spAutoFit/>
            </a:bodyPr>
            <a:lstStyle/>
            <a:p>
              <a:pPr>
                <a:lnSpc>
                  <a:spcPts val="2670"/>
                </a:lnSpc>
              </a:pPr>
              <a:r>
                <a:rPr lang="en-US" sz="2427" spc="182">
                  <a:solidFill>
                    <a:srgbClr val="000000"/>
                  </a:solidFill>
                  <a:latin typeface="Agrandir Narrow Bold"/>
                </a:rPr>
                <a:t>CSCI 6612 Seminar Presentation</a:t>
              </a:r>
            </a:p>
          </p:txBody>
        </p:sp>
      </p:grpSp>
      <p:sp>
        <p:nvSpPr>
          <p:cNvPr name="TextBox 15" id="15"/>
          <p:cNvSpPr txBox="true"/>
          <p:nvPr/>
        </p:nvSpPr>
        <p:spPr>
          <a:xfrm rot="0">
            <a:off x="2017426" y="1926734"/>
            <a:ext cx="14096962" cy="6822328"/>
          </a:xfrm>
          <a:prstGeom prst="rect">
            <a:avLst/>
          </a:prstGeom>
        </p:spPr>
        <p:txBody>
          <a:bodyPr anchor="t" rtlCol="false" tIns="0" lIns="0" bIns="0" rIns="0">
            <a:spAutoFit/>
          </a:bodyPr>
          <a:lstStyle/>
          <a:p>
            <a:pPr marL="422894" indent="-211447" lvl="1">
              <a:lnSpc>
                <a:spcPts val="2879"/>
              </a:lnSpc>
              <a:buFont typeface="Arial"/>
              <a:buChar char="•"/>
            </a:pPr>
            <a:r>
              <a:rPr lang="en-US" sz="1958">
                <a:solidFill>
                  <a:srgbClr val="000000"/>
                </a:solidFill>
                <a:latin typeface="Open Sauce Light"/>
              </a:rPr>
              <a:t>SEM Evaluation:</a:t>
            </a:r>
          </a:p>
          <a:p>
            <a:pPr marL="845788" indent="-281929" lvl="2">
              <a:lnSpc>
                <a:spcPts val="2879"/>
              </a:lnSpc>
              <a:buFont typeface="Arial"/>
              <a:buChar char="⚬"/>
            </a:pPr>
            <a:r>
              <a:rPr lang="en-US" sz="1958">
                <a:solidFill>
                  <a:srgbClr val="000000"/>
                </a:solidFill>
                <a:latin typeface="Open Sauce Light"/>
              </a:rPr>
              <a:t>The contour plot is more informative than the bar chart, as it shows the relation between the new genre, the recommendations, and the user’s preferences. </a:t>
            </a:r>
          </a:p>
          <a:p>
            <a:pPr marL="845788" indent="-281929" lvl="2">
              <a:lnSpc>
                <a:spcPts val="2879"/>
              </a:lnSpc>
              <a:buFont typeface="Arial"/>
              <a:buChar char="⚬"/>
            </a:pPr>
            <a:r>
              <a:rPr lang="en-US" sz="1958">
                <a:solidFill>
                  <a:srgbClr val="000000"/>
                </a:solidFill>
                <a:latin typeface="Open Sauce Light"/>
              </a:rPr>
              <a:t>Mood control increases perceived control by allowing users to adjust the recommendations based on their mood. </a:t>
            </a:r>
          </a:p>
          <a:p>
            <a:pPr marL="845788" indent="-281929" lvl="2">
              <a:lnSpc>
                <a:spcPts val="2879"/>
              </a:lnSpc>
              <a:buFont typeface="Arial"/>
              <a:buChar char="⚬"/>
            </a:pPr>
            <a:r>
              <a:rPr lang="en-US" sz="1958">
                <a:solidFill>
                  <a:srgbClr val="000000"/>
                </a:solidFill>
                <a:latin typeface="Open Sauce Light"/>
              </a:rPr>
              <a:t>The contour plot also indirectly increases perceived control via informativeness.</a:t>
            </a:r>
          </a:p>
          <a:p>
            <a:pPr marL="845788" indent="-281929" lvl="2">
              <a:lnSpc>
                <a:spcPts val="2879"/>
              </a:lnSpc>
              <a:buFont typeface="Arial"/>
              <a:buChar char="⚬"/>
            </a:pPr>
            <a:r>
              <a:rPr lang="en-US" sz="1958">
                <a:solidFill>
                  <a:srgbClr val="000000"/>
                </a:solidFill>
                <a:latin typeface="Open Sauce Light"/>
              </a:rPr>
              <a:t>Understandability is positively affected by both informativeness and perceived control. </a:t>
            </a:r>
          </a:p>
          <a:p>
            <a:pPr marL="845788" indent="-281929" lvl="2">
              <a:lnSpc>
                <a:spcPts val="2879"/>
              </a:lnSpc>
              <a:buFont typeface="Arial"/>
              <a:buChar char="⚬"/>
            </a:pPr>
            <a:r>
              <a:rPr lang="en-US" sz="1958">
                <a:solidFill>
                  <a:srgbClr val="000000"/>
                </a:solidFill>
                <a:latin typeface="Open Sauce Light"/>
              </a:rPr>
              <a:t>Users understand the recommendations better when the visualization is more informative, and the recommendations are more controllable. </a:t>
            </a:r>
          </a:p>
          <a:p>
            <a:pPr marL="845788" indent="-281929" lvl="2">
              <a:lnSpc>
                <a:spcPts val="2879"/>
              </a:lnSpc>
              <a:buFont typeface="Arial"/>
              <a:buChar char="⚬"/>
            </a:pPr>
            <a:r>
              <a:rPr lang="en-US" sz="1958">
                <a:solidFill>
                  <a:srgbClr val="000000"/>
                </a:solidFill>
                <a:latin typeface="Open Sauce Light"/>
              </a:rPr>
              <a:t>There is no direct effect of visualization or mood control on understandability, only indirect effects via informativeness and control.</a:t>
            </a:r>
          </a:p>
          <a:p>
            <a:pPr marL="845788" indent="-281929" lvl="2">
              <a:lnSpc>
                <a:spcPts val="2879"/>
              </a:lnSpc>
              <a:buFont typeface="Arial"/>
              <a:buChar char="⚬"/>
            </a:pPr>
            <a:r>
              <a:rPr lang="en-US" sz="1958">
                <a:solidFill>
                  <a:srgbClr val="000000"/>
                </a:solidFill>
                <a:latin typeface="Open Sauce Light"/>
              </a:rPr>
              <a:t>The contour plot is more helpful than the bar chart for new genre exploration, as it is more informative and understandable. </a:t>
            </a:r>
          </a:p>
          <a:p>
            <a:pPr marL="845788" indent="-281929" lvl="2">
              <a:lnSpc>
                <a:spcPts val="2879"/>
              </a:lnSpc>
              <a:buFont typeface="Arial"/>
              <a:buChar char="⚬"/>
            </a:pPr>
            <a:r>
              <a:rPr lang="en-US" sz="1958">
                <a:solidFill>
                  <a:srgbClr val="000000"/>
                </a:solidFill>
                <a:latin typeface="Open Sauce Light"/>
              </a:rPr>
              <a:t>Mood control improves helpfulness by increasing perceived control and understandability. </a:t>
            </a:r>
          </a:p>
          <a:p>
            <a:pPr marL="845788" indent="-281929" lvl="2">
              <a:lnSpc>
                <a:spcPts val="2879"/>
              </a:lnSpc>
              <a:buFont typeface="Arial"/>
              <a:buChar char="⚬"/>
            </a:pPr>
            <a:r>
              <a:rPr lang="en-US" sz="1958">
                <a:solidFill>
                  <a:srgbClr val="000000"/>
                </a:solidFill>
                <a:latin typeface="Open Sauce Light"/>
              </a:rPr>
              <a:t>The combination of contour plot and mood control has the highest impact on helpfulness.</a:t>
            </a:r>
          </a:p>
          <a:p>
            <a:pPr marL="845788" indent="-281929" lvl="2">
              <a:lnSpc>
                <a:spcPts val="2879"/>
              </a:lnSpc>
              <a:buFont typeface="Arial"/>
              <a:buChar char="⚬"/>
            </a:pPr>
            <a:r>
              <a:rPr lang="en-US" sz="1958">
                <a:solidFill>
                  <a:srgbClr val="000000"/>
                </a:solidFill>
                <a:latin typeface="Open Sauce Light"/>
              </a:rPr>
              <a:t>Users with higher musical sophistication on active engagement perceive the recommendations to be more helpful than users with lower musical sophistication. </a:t>
            </a:r>
          </a:p>
          <a:p>
            <a:pPr marL="845788" indent="-281929" lvl="2">
              <a:lnSpc>
                <a:spcPts val="2879"/>
              </a:lnSpc>
              <a:buFont typeface="Arial"/>
              <a:buChar char="⚬"/>
            </a:pPr>
            <a:r>
              <a:rPr lang="en-US" sz="1958">
                <a:solidFill>
                  <a:srgbClr val="000000"/>
                </a:solidFill>
                <a:latin typeface="Open Sauce Light"/>
              </a:rPr>
              <a:t>Users who save the playlist or interact longer with the system also perceive the recommendations to be more helpful.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3884193">
            <a:off x="-6343784" y="976614"/>
            <a:ext cx="15581617" cy="9292310"/>
          </a:xfrm>
          <a:custGeom>
            <a:avLst/>
            <a:gdLst/>
            <a:ahLst/>
            <a:cxnLst/>
            <a:rect r="r" b="b" t="t" l="l"/>
            <a:pathLst>
              <a:path h="9292310" w="15581617">
                <a:moveTo>
                  <a:pt x="0" y="0"/>
                </a:moveTo>
                <a:lnTo>
                  <a:pt x="15581617" y="0"/>
                </a:lnTo>
                <a:lnTo>
                  <a:pt x="15581617" y="9292310"/>
                </a:lnTo>
                <a:lnTo>
                  <a:pt x="0" y="9292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5466392" y="-1736377"/>
            <a:ext cx="11245538" cy="14718293"/>
            <a:chOff x="0" y="0"/>
            <a:chExt cx="2961788" cy="3876423"/>
          </a:xfrm>
        </p:grpSpPr>
        <p:sp>
          <p:nvSpPr>
            <p:cNvPr name="Freeform 4" id="4"/>
            <p:cNvSpPr/>
            <p:nvPr/>
          </p:nvSpPr>
          <p:spPr>
            <a:xfrm flipH="false" flipV="false" rot="0">
              <a:off x="0" y="0"/>
              <a:ext cx="2961788" cy="3876423"/>
            </a:xfrm>
            <a:custGeom>
              <a:avLst/>
              <a:gdLst/>
              <a:ahLst/>
              <a:cxnLst/>
              <a:rect r="r" b="b" t="t" l="l"/>
              <a:pathLst>
                <a:path h="3876423" w="2961788">
                  <a:moveTo>
                    <a:pt x="0" y="0"/>
                  </a:moveTo>
                  <a:lnTo>
                    <a:pt x="2961788" y="0"/>
                  </a:lnTo>
                  <a:lnTo>
                    <a:pt x="2961788" y="3876423"/>
                  </a:lnTo>
                  <a:lnTo>
                    <a:pt x="0" y="3876423"/>
                  </a:lnTo>
                  <a:close/>
                </a:path>
              </a:pathLst>
            </a:custGeom>
            <a:solidFill>
              <a:srgbClr val="192253"/>
            </a:solidFill>
          </p:spPr>
        </p:sp>
        <p:sp>
          <p:nvSpPr>
            <p:cNvPr name="TextBox 5" id="5"/>
            <p:cNvSpPr txBox="true"/>
            <p:nvPr/>
          </p:nvSpPr>
          <p:spPr>
            <a:xfrm>
              <a:off x="0" y="-28575"/>
              <a:ext cx="2961788" cy="3904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3730015" y="9258300"/>
            <a:ext cx="13344681"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3730015" y="1673562"/>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4320895" y="2045037"/>
            <a:ext cx="11048078" cy="8364260"/>
          </a:xfrm>
          <a:prstGeom prst="rect">
            <a:avLst/>
          </a:prstGeom>
        </p:spPr>
        <p:txBody>
          <a:bodyPr anchor="t" rtlCol="false" tIns="0" lIns="0" bIns="0" rIns="0">
            <a:spAutoFit/>
          </a:bodyPr>
          <a:lstStyle/>
          <a:p>
            <a:pPr marL="574035" indent="-287018" lvl="1">
              <a:lnSpc>
                <a:spcPts val="3908"/>
              </a:lnSpc>
              <a:buFont typeface="Arial"/>
              <a:buChar char="•"/>
            </a:pPr>
            <a:r>
              <a:rPr lang="en-US" sz="2658">
                <a:solidFill>
                  <a:srgbClr val="FFFFFF"/>
                </a:solidFill>
                <a:latin typeface="Open Sauce"/>
              </a:rPr>
              <a:t>Recommender Systems:</a:t>
            </a:r>
          </a:p>
          <a:p>
            <a:pPr marL="1148071" indent="-382690" lvl="2">
              <a:lnSpc>
                <a:spcPts val="3908"/>
              </a:lnSpc>
              <a:buFont typeface="Arial"/>
              <a:buChar char="⚬"/>
            </a:pPr>
            <a:r>
              <a:rPr lang="en-US" sz="2658">
                <a:solidFill>
                  <a:srgbClr val="FFFFFF"/>
                </a:solidFill>
                <a:latin typeface="Open Sauce"/>
              </a:rPr>
              <a:t>Purpose</a:t>
            </a:r>
          </a:p>
          <a:p>
            <a:pPr marL="1148071" indent="-382690" lvl="2">
              <a:lnSpc>
                <a:spcPts val="3908"/>
              </a:lnSpc>
              <a:buFont typeface="Arial"/>
              <a:buChar char="⚬"/>
            </a:pPr>
            <a:r>
              <a:rPr lang="en-US" sz="2658">
                <a:solidFill>
                  <a:srgbClr val="FFFFFF"/>
                </a:solidFill>
                <a:latin typeface="Open Sauce"/>
              </a:rPr>
              <a:t>Types (Personalized, Non-personalized, and Mixed)</a:t>
            </a:r>
          </a:p>
          <a:p>
            <a:pPr marL="1148071" indent="-382690" lvl="2">
              <a:lnSpc>
                <a:spcPts val="3908"/>
              </a:lnSpc>
              <a:buFont typeface="Arial"/>
              <a:buChar char="⚬"/>
            </a:pPr>
            <a:r>
              <a:rPr lang="en-US" sz="2658">
                <a:solidFill>
                  <a:srgbClr val="FFFFFF"/>
                </a:solidFill>
                <a:latin typeface="Open Sauce"/>
              </a:rPr>
              <a:t>Filter bubble issue</a:t>
            </a:r>
          </a:p>
          <a:p>
            <a:pPr marL="1148071" indent="-382690" lvl="2">
              <a:lnSpc>
                <a:spcPts val="3908"/>
              </a:lnSpc>
              <a:buFont typeface="Arial"/>
              <a:buChar char="⚬"/>
            </a:pPr>
            <a:r>
              <a:rPr lang="en-US" sz="2658">
                <a:solidFill>
                  <a:srgbClr val="FFFFFF"/>
                </a:solidFill>
                <a:latin typeface="Open Sauce"/>
              </a:rPr>
              <a:t>Limitations of existing systems</a:t>
            </a:r>
          </a:p>
          <a:p>
            <a:pPr>
              <a:lnSpc>
                <a:spcPts val="3908"/>
              </a:lnSpc>
            </a:pPr>
          </a:p>
          <a:p>
            <a:pPr marL="574035" indent="-287018" lvl="1">
              <a:lnSpc>
                <a:spcPts val="3908"/>
              </a:lnSpc>
              <a:buFont typeface="Arial"/>
              <a:buChar char="•"/>
            </a:pPr>
            <a:r>
              <a:rPr lang="en-US" sz="2658">
                <a:solidFill>
                  <a:srgbClr val="FFFFFF"/>
                </a:solidFill>
                <a:latin typeface="Open Sauce"/>
              </a:rPr>
              <a:t>Visualizations:</a:t>
            </a:r>
          </a:p>
          <a:p>
            <a:pPr marL="1148071" indent="-382690" lvl="2">
              <a:lnSpc>
                <a:spcPts val="3908"/>
              </a:lnSpc>
              <a:buFont typeface="Arial"/>
              <a:buChar char="⚬"/>
            </a:pPr>
            <a:r>
              <a:rPr lang="en-US" sz="2658">
                <a:solidFill>
                  <a:srgbClr val="FFFFFF"/>
                </a:solidFill>
                <a:latin typeface="Open Sauce"/>
              </a:rPr>
              <a:t>Bar chart</a:t>
            </a:r>
          </a:p>
          <a:p>
            <a:pPr marL="1148071" indent="-382690" lvl="2">
              <a:lnSpc>
                <a:spcPts val="3908"/>
              </a:lnSpc>
              <a:buFont typeface="Arial"/>
              <a:buChar char="⚬"/>
            </a:pPr>
            <a:r>
              <a:rPr lang="en-US" sz="2658">
                <a:solidFill>
                  <a:srgbClr val="FFFFFF"/>
                </a:solidFill>
                <a:latin typeface="Open Sauce"/>
              </a:rPr>
              <a:t>Complex Contour plot</a:t>
            </a:r>
          </a:p>
          <a:p>
            <a:pPr>
              <a:lnSpc>
                <a:spcPts val="3908"/>
              </a:lnSpc>
            </a:pPr>
          </a:p>
          <a:p>
            <a:pPr marL="574035" indent="-287018" lvl="1">
              <a:lnSpc>
                <a:spcPts val="3908"/>
              </a:lnSpc>
              <a:buFont typeface="Arial"/>
              <a:buChar char="•"/>
            </a:pPr>
            <a:r>
              <a:rPr lang="en-US" sz="2658">
                <a:solidFill>
                  <a:srgbClr val="FFFFFF"/>
                </a:solidFill>
                <a:latin typeface="Open Sauce"/>
              </a:rPr>
              <a:t>Mood Control:</a:t>
            </a:r>
          </a:p>
          <a:p>
            <a:pPr marL="1148071" indent="-382690" lvl="2">
              <a:lnSpc>
                <a:spcPts val="3908"/>
              </a:lnSpc>
              <a:buFont typeface="Arial"/>
              <a:buChar char="⚬"/>
            </a:pPr>
            <a:r>
              <a:rPr lang="en-US" sz="2658">
                <a:solidFill>
                  <a:srgbClr val="FFFFFF"/>
                </a:solidFill>
                <a:latin typeface="Open Sauce"/>
              </a:rPr>
              <a:t>Why is mood important?</a:t>
            </a:r>
          </a:p>
          <a:p>
            <a:pPr marL="1148071" indent="-382690" lvl="2">
              <a:lnSpc>
                <a:spcPts val="3908"/>
              </a:lnSpc>
              <a:buFont typeface="Arial"/>
              <a:buChar char="⚬"/>
            </a:pPr>
            <a:r>
              <a:rPr lang="en-US" sz="2658">
                <a:solidFill>
                  <a:srgbClr val="FFFFFF"/>
                </a:solidFill>
                <a:latin typeface="Open Sauce"/>
              </a:rPr>
              <a:t>Importance of mood control</a:t>
            </a:r>
          </a:p>
          <a:p>
            <a:pPr>
              <a:lnSpc>
                <a:spcPts val="3908"/>
              </a:lnSpc>
            </a:pPr>
          </a:p>
          <a:p>
            <a:pPr>
              <a:lnSpc>
                <a:spcPts val="3908"/>
              </a:lnSpc>
            </a:pPr>
          </a:p>
          <a:p>
            <a:pPr>
              <a:lnSpc>
                <a:spcPts val="2512"/>
              </a:lnSpc>
            </a:pPr>
          </a:p>
          <a:p>
            <a:pPr>
              <a:lnSpc>
                <a:spcPts val="2512"/>
              </a:lnSpc>
            </a:pPr>
          </a:p>
          <a:p>
            <a:pPr>
              <a:lnSpc>
                <a:spcPts val="2512"/>
              </a:lnSpc>
            </a:pPr>
          </a:p>
        </p:txBody>
      </p:sp>
      <p:grpSp>
        <p:nvGrpSpPr>
          <p:cNvPr name="Group 9" id="9"/>
          <p:cNvGrpSpPr/>
          <p:nvPr/>
        </p:nvGrpSpPr>
        <p:grpSpPr>
          <a:xfrm rot="0">
            <a:off x="16777396" y="8961000"/>
            <a:ext cx="1189202" cy="594601"/>
            <a:chOff x="0" y="0"/>
            <a:chExt cx="812800" cy="406400"/>
          </a:xfrm>
        </p:grpSpPr>
        <p:sp>
          <p:nvSpPr>
            <p:cNvPr name="Freeform 10" id="10"/>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C23A97"/>
            </a:solidFill>
          </p:spPr>
        </p:sp>
        <p:sp>
          <p:nvSpPr>
            <p:cNvPr name="TextBox 11" id="11"/>
            <p:cNvSpPr txBox="true"/>
            <p:nvPr/>
          </p:nvSpPr>
          <p:spPr>
            <a:xfrm>
              <a:off x="177800" y="-28575"/>
              <a:ext cx="558800" cy="434975"/>
            </a:xfrm>
            <a:prstGeom prst="rect">
              <a:avLst/>
            </a:prstGeom>
          </p:spPr>
          <p:txBody>
            <a:bodyPr anchor="ctr" rtlCol="false" tIns="50800" lIns="50800" bIns="50800" rIns="50800"/>
            <a:lstStyle/>
            <a:p>
              <a:pPr algn="ctr">
                <a:lnSpc>
                  <a:spcPts val="1869"/>
                </a:lnSpc>
              </a:pPr>
            </a:p>
          </p:txBody>
        </p:sp>
      </p:grpSp>
      <p:sp>
        <p:nvSpPr>
          <p:cNvPr name="TextBox 12" id="12"/>
          <p:cNvSpPr txBox="true"/>
          <p:nvPr/>
        </p:nvSpPr>
        <p:spPr>
          <a:xfrm rot="0">
            <a:off x="4016887" y="454165"/>
            <a:ext cx="6899678"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rPr>
              <a:t>INTRODUCTION</a:t>
            </a:r>
          </a:p>
        </p:txBody>
      </p:sp>
      <p:sp>
        <p:nvSpPr>
          <p:cNvPr name="TextBox 13" id="13"/>
          <p:cNvSpPr txBox="true"/>
          <p:nvPr/>
        </p:nvSpPr>
        <p:spPr>
          <a:xfrm rot="0">
            <a:off x="17300231" y="8989067"/>
            <a:ext cx="187523" cy="481316"/>
          </a:xfrm>
          <a:prstGeom prst="rect">
            <a:avLst/>
          </a:prstGeom>
        </p:spPr>
        <p:txBody>
          <a:bodyPr anchor="t" rtlCol="false" tIns="0" lIns="0" bIns="0" rIns="0">
            <a:spAutoFit/>
          </a:bodyPr>
          <a:lstStyle/>
          <a:p>
            <a:pPr algn="ctr">
              <a:lnSpc>
                <a:spcPts val="3920"/>
              </a:lnSpc>
            </a:pPr>
            <a:r>
              <a:rPr lang="en-US" sz="2800">
                <a:solidFill>
                  <a:srgbClr val="FFFFFF"/>
                </a:solidFill>
                <a:latin typeface="Canva Sans Bold"/>
              </a:rPr>
              <a:t>1</a:t>
            </a:r>
          </a:p>
        </p:txBody>
      </p:sp>
      <p:sp>
        <p:nvSpPr>
          <p:cNvPr name="TextBox 14" id="14"/>
          <p:cNvSpPr txBox="true"/>
          <p:nvPr/>
        </p:nvSpPr>
        <p:spPr>
          <a:xfrm rot="0">
            <a:off x="9000613" y="9435142"/>
            <a:ext cx="4177097" cy="309752"/>
          </a:xfrm>
          <a:prstGeom prst="rect">
            <a:avLst/>
          </a:prstGeom>
        </p:spPr>
        <p:txBody>
          <a:bodyPr anchor="t" rtlCol="false" tIns="0" lIns="0" bIns="0" rIns="0">
            <a:spAutoFit/>
          </a:bodyPr>
          <a:lstStyle/>
          <a:p>
            <a:pPr>
              <a:lnSpc>
                <a:spcPts val="2078"/>
              </a:lnSpc>
            </a:pPr>
            <a:r>
              <a:rPr lang="en-US" sz="1889" spc="141">
                <a:solidFill>
                  <a:srgbClr val="FFFFFF"/>
                </a:solidFill>
                <a:latin typeface="Agrandir Narrow Bold"/>
              </a:rPr>
              <a:t>CSCI 6612 Seminar Presentation</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737603" y="0"/>
            <a:ext cx="14579503" cy="10685787"/>
            <a:chOff x="0" y="0"/>
            <a:chExt cx="3839869" cy="2814364"/>
          </a:xfrm>
        </p:grpSpPr>
        <p:sp>
          <p:nvSpPr>
            <p:cNvPr name="Freeform 4" id="4"/>
            <p:cNvSpPr/>
            <p:nvPr/>
          </p:nvSpPr>
          <p:spPr>
            <a:xfrm flipH="false" flipV="false" rot="0">
              <a:off x="0" y="0"/>
              <a:ext cx="3839869" cy="2814364"/>
            </a:xfrm>
            <a:custGeom>
              <a:avLst/>
              <a:gdLst/>
              <a:ahLst/>
              <a:cxnLst/>
              <a:rect r="r" b="b" t="t" l="l"/>
              <a:pathLst>
                <a:path h="2814364" w="3839869">
                  <a:moveTo>
                    <a:pt x="0" y="0"/>
                  </a:moveTo>
                  <a:lnTo>
                    <a:pt x="3839869" y="0"/>
                  </a:lnTo>
                  <a:lnTo>
                    <a:pt x="3839869" y="2814364"/>
                  </a:lnTo>
                  <a:lnTo>
                    <a:pt x="0" y="2814364"/>
                  </a:lnTo>
                  <a:close/>
                </a:path>
              </a:pathLst>
            </a:custGeom>
            <a:solidFill>
              <a:srgbClr val="F5F5F5"/>
            </a:solidFill>
          </p:spPr>
        </p:sp>
        <p:sp>
          <p:nvSpPr>
            <p:cNvPr name="TextBox 5" id="5"/>
            <p:cNvSpPr txBox="true"/>
            <p:nvPr/>
          </p:nvSpPr>
          <p:spPr>
            <a:xfrm>
              <a:off x="0" y="-28575"/>
              <a:ext cx="3839869" cy="2842939"/>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930462" y="128586"/>
            <a:ext cx="8193785" cy="1137285"/>
          </a:xfrm>
          <a:prstGeom prst="rect">
            <a:avLst/>
          </a:prstGeom>
        </p:spPr>
        <p:txBody>
          <a:bodyPr anchor="t" rtlCol="false" tIns="0" lIns="0" bIns="0" rIns="0">
            <a:spAutoFit/>
          </a:bodyPr>
          <a:lstStyle/>
          <a:p>
            <a:pPr algn="ctr">
              <a:lnSpc>
                <a:spcPts val="9240"/>
              </a:lnSpc>
            </a:pPr>
            <a:r>
              <a:rPr lang="en-US" sz="6600">
                <a:solidFill>
                  <a:srgbClr val="000000"/>
                </a:solidFill>
                <a:latin typeface="Open Sauce Medium"/>
              </a:rPr>
              <a:t>APPENDIX</a:t>
            </a:r>
          </a:p>
        </p:txBody>
      </p:sp>
      <p:sp>
        <p:nvSpPr>
          <p:cNvPr name="AutoShape 7" id="7"/>
          <p:cNvSpPr/>
          <p:nvPr/>
        </p:nvSpPr>
        <p:spPr>
          <a:xfrm flipH="true">
            <a:off x="1737546" y="1303970"/>
            <a:ext cx="14579503" cy="21934"/>
          </a:xfrm>
          <a:prstGeom prst="line">
            <a:avLst/>
          </a:prstGeom>
          <a:ln cap="flat" w="76200">
            <a:solidFill>
              <a:srgbClr val="C23A97"/>
            </a:solidFill>
            <a:prstDash val="solid"/>
            <a:headEnd type="none" len="sm" w="sm"/>
            <a:tailEnd type="none" len="sm" w="sm"/>
          </a:ln>
        </p:spPr>
      </p:sp>
      <p:grpSp>
        <p:nvGrpSpPr>
          <p:cNvPr name="Group 8" id="8"/>
          <p:cNvGrpSpPr/>
          <p:nvPr/>
        </p:nvGrpSpPr>
        <p:grpSpPr>
          <a:xfrm rot="0">
            <a:off x="0" y="9258300"/>
            <a:ext cx="18288000" cy="1009987"/>
            <a:chOff x="0" y="0"/>
            <a:chExt cx="24384000" cy="1346650"/>
          </a:xfrm>
        </p:grpSpPr>
        <p:sp>
          <p:nvSpPr>
            <p:cNvPr name="AutoShape 9" id="9"/>
            <p:cNvSpPr/>
            <p:nvPr/>
          </p:nvSpPr>
          <p:spPr>
            <a:xfrm flipH="true">
              <a:off x="0" y="509207"/>
              <a:ext cx="23030200" cy="0"/>
            </a:xfrm>
            <a:prstGeom prst="line">
              <a:avLst/>
            </a:prstGeom>
            <a:ln cap="flat" w="130513">
              <a:solidFill>
                <a:srgbClr val="C23A97"/>
              </a:solidFill>
              <a:prstDash val="solid"/>
              <a:headEnd type="none" len="sm" w="sm"/>
              <a:tailEnd type="none" len="sm" w="sm"/>
            </a:ln>
          </p:spPr>
        </p:sp>
        <p:grpSp>
          <p:nvGrpSpPr>
            <p:cNvPr name="Group 10" id="10"/>
            <p:cNvGrpSpPr/>
            <p:nvPr/>
          </p:nvGrpSpPr>
          <p:grpSpPr>
            <a:xfrm rot="0">
              <a:off x="22347170" y="0"/>
              <a:ext cx="2036830" cy="1018415"/>
              <a:chOff x="0" y="0"/>
              <a:chExt cx="812800" cy="406400"/>
            </a:xfrm>
          </p:grpSpPr>
          <p:sp>
            <p:nvSpPr>
              <p:cNvPr name="Freeform 11" id="11"/>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C23A97"/>
              </a:solidFill>
            </p:spPr>
          </p:sp>
          <p:sp>
            <p:nvSpPr>
              <p:cNvPr name="TextBox 12" id="12"/>
              <p:cNvSpPr txBox="true"/>
              <p:nvPr/>
            </p:nvSpPr>
            <p:spPr>
              <a:xfrm>
                <a:off x="177800" y="-28575"/>
                <a:ext cx="558800" cy="434975"/>
              </a:xfrm>
              <a:prstGeom prst="rect">
                <a:avLst/>
              </a:prstGeom>
            </p:spPr>
            <p:txBody>
              <a:bodyPr anchor="ctr" rtlCol="false" tIns="50800" lIns="50800" bIns="50800" rIns="50800"/>
              <a:lstStyle/>
              <a:p>
                <a:pPr algn="ctr">
                  <a:lnSpc>
                    <a:spcPts val="1869"/>
                  </a:lnSpc>
                </a:pPr>
              </a:p>
            </p:txBody>
          </p:sp>
        </p:grpSp>
        <p:sp>
          <p:nvSpPr>
            <p:cNvPr name="TextBox 13" id="13"/>
            <p:cNvSpPr txBox="true"/>
            <p:nvPr/>
          </p:nvSpPr>
          <p:spPr>
            <a:xfrm rot="0">
              <a:off x="23030200" y="79283"/>
              <a:ext cx="746117" cy="793173"/>
            </a:xfrm>
            <a:prstGeom prst="rect">
              <a:avLst/>
            </a:prstGeom>
          </p:spPr>
          <p:txBody>
            <a:bodyPr anchor="t" rtlCol="false" tIns="0" lIns="0" bIns="0" rIns="0">
              <a:spAutoFit/>
            </a:bodyPr>
            <a:lstStyle/>
            <a:p>
              <a:pPr algn="ctr">
                <a:lnSpc>
                  <a:spcPts val="5036"/>
                </a:lnSpc>
              </a:pPr>
              <a:r>
                <a:rPr lang="en-US" sz="3597">
                  <a:solidFill>
                    <a:srgbClr val="FFFFFF"/>
                  </a:solidFill>
                  <a:latin typeface="Canva Sans Bold"/>
                </a:rPr>
                <a:t>19</a:t>
              </a:r>
            </a:p>
          </p:txBody>
        </p:sp>
        <p:sp>
          <p:nvSpPr>
            <p:cNvPr name="TextBox 14" id="14"/>
            <p:cNvSpPr txBox="true"/>
            <p:nvPr/>
          </p:nvSpPr>
          <p:spPr>
            <a:xfrm rot="0">
              <a:off x="9027325" y="822939"/>
              <a:ext cx="7154409" cy="523711"/>
            </a:xfrm>
            <a:prstGeom prst="rect">
              <a:avLst/>
            </a:prstGeom>
          </p:spPr>
          <p:txBody>
            <a:bodyPr anchor="t" rtlCol="false" tIns="0" lIns="0" bIns="0" rIns="0">
              <a:spAutoFit/>
            </a:bodyPr>
            <a:lstStyle/>
            <a:p>
              <a:pPr>
                <a:lnSpc>
                  <a:spcPts val="2670"/>
                </a:lnSpc>
              </a:pPr>
              <a:r>
                <a:rPr lang="en-US" sz="2427" spc="182">
                  <a:solidFill>
                    <a:srgbClr val="000000"/>
                  </a:solidFill>
                  <a:latin typeface="Agrandir Narrow Bold"/>
                </a:rPr>
                <a:t>CSCI 6612 Seminar Presentation</a:t>
              </a:r>
            </a:p>
          </p:txBody>
        </p:sp>
      </p:grpSp>
      <p:sp>
        <p:nvSpPr>
          <p:cNvPr name="TextBox 15" id="15"/>
          <p:cNvSpPr txBox="true"/>
          <p:nvPr/>
        </p:nvSpPr>
        <p:spPr>
          <a:xfrm rot="0">
            <a:off x="2479512" y="2441605"/>
            <a:ext cx="13328976" cy="4433126"/>
          </a:xfrm>
          <a:prstGeom prst="rect">
            <a:avLst/>
          </a:prstGeom>
        </p:spPr>
        <p:txBody>
          <a:bodyPr anchor="t" rtlCol="false" tIns="0" lIns="0" bIns="0" rIns="0">
            <a:spAutoFit/>
          </a:bodyPr>
          <a:lstStyle/>
          <a:p>
            <a:pPr marL="399856" indent="-199928" lvl="1">
              <a:lnSpc>
                <a:spcPts val="2722"/>
              </a:lnSpc>
              <a:buFont typeface="Arial"/>
              <a:buChar char="•"/>
            </a:pPr>
            <a:r>
              <a:rPr lang="en-US" sz="1852">
                <a:solidFill>
                  <a:srgbClr val="000000"/>
                </a:solidFill>
                <a:latin typeface="Open Sauce Light"/>
              </a:rPr>
              <a:t>[1] Pearl Pu, Li Chen, and Rong Hu. 2011. A User-Centric Evaluation Framework for Recommender Systems. In Proceedings of the Fifth ACM Conference on Recommender Systems (Chicago, Illinois, USA) (RecSys ’11). Association for Comput?ing Machine</a:t>
            </a:r>
          </a:p>
          <a:p>
            <a:pPr marL="399856" indent="-199928" lvl="1">
              <a:lnSpc>
                <a:spcPts val="2722"/>
              </a:lnSpc>
              <a:buFont typeface="Arial"/>
              <a:buChar char="•"/>
            </a:pPr>
            <a:r>
              <a:rPr lang="en-US" sz="1852">
                <a:solidFill>
                  <a:srgbClr val="000000"/>
                </a:solidFill>
                <a:latin typeface="Open Sauce Light"/>
              </a:rPr>
              <a:t>[2] Bart P. Knijnenburg, Martijn C. Willemsen, Zeno Gantner, Hakan Soncu, and Chris Newell. 2012. Explaining the user experience of recommender systems. User Modeling and User-Adapted Interaction 22, 4-5 (oct 2012), 441–504. https: //doi.org/10.1007/s11257-011-9118-4</a:t>
            </a:r>
          </a:p>
          <a:p>
            <a:pPr marL="399856" indent="-199928" lvl="1">
              <a:lnSpc>
                <a:spcPts val="2722"/>
              </a:lnSpc>
              <a:buFont typeface="Arial"/>
              <a:buChar char="•"/>
            </a:pPr>
            <a:r>
              <a:rPr lang="en-US" sz="1852">
                <a:solidFill>
                  <a:srgbClr val="000000"/>
                </a:solidFill>
                <a:latin typeface="Open Sauce Light"/>
              </a:rPr>
              <a:t>[3] Yu Liang and Martijn C. Willemsen. 2019. Personalized Recommendations for Music Genre Exploration. In Proceedings of the 27th ACM Conference on User Modeling, Adaptation and Personalization (Larnaca, Cyprus) (UMAP ’19). Association for Computing Machinery, New York, NY, USA, 276–284. https: //doi.org/10.1145/3320435.3320455</a:t>
            </a:r>
          </a:p>
          <a:p>
            <a:pPr marL="399856" indent="-199928" lvl="1">
              <a:lnSpc>
                <a:spcPts val="2722"/>
              </a:lnSpc>
              <a:buFont typeface="Arial"/>
              <a:buChar char="•"/>
            </a:pPr>
            <a:r>
              <a:rPr lang="en-US" sz="1852">
                <a:solidFill>
                  <a:srgbClr val="000000"/>
                </a:solidFill>
                <a:latin typeface="Open Sauce Light"/>
              </a:rPr>
              <a:t>[4] Daniel Müllensiefen, Bruno Gingras, Jason Musil, and Lauren Stewart. 2014. The Musicality of Non-Musicians: An Index for Assessing Musical Sophistication in the General Population. PLoS ONE 9, 2 (feb 2014), e89642. https://doi.org/10. 1371/journal.pone.0089642 </a:t>
            </a:r>
          </a:p>
        </p:txBody>
      </p:sp>
      <p:sp>
        <p:nvSpPr>
          <p:cNvPr name="TextBox 16" id="16"/>
          <p:cNvSpPr txBox="true"/>
          <p:nvPr/>
        </p:nvSpPr>
        <p:spPr>
          <a:xfrm rot="0">
            <a:off x="1737603" y="1611149"/>
            <a:ext cx="4061138" cy="564262"/>
          </a:xfrm>
          <a:prstGeom prst="rect">
            <a:avLst/>
          </a:prstGeom>
        </p:spPr>
        <p:txBody>
          <a:bodyPr anchor="t" rtlCol="false" tIns="0" lIns="0" bIns="0" rIns="0">
            <a:spAutoFit/>
          </a:bodyPr>
          <a:lstStyle/>
          <a:p>
            <a:pPr algn="ctr">
              <a:lnSpc>
                <a:spcPts val="4579"/>
              </a:lnSpc>
            </a:pPr>
            <a:r>
              <a:rPr lang="en-US" sz="3271">
                <a:solidFill>
                  <a:srgbClr val="000000"/>
                </a:solidFill>
                <a:latin typeface="Open Sauce Medium"/>
              </a:rPr>
              <a:t>REFERENCES: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3884193">
            <a:off x="-6343784" y="976614"/>
            <a:ext cx="15581617" cy="9292310"/>
          </a:xfrm>
          <a:custGeom>
            <a:avLst/>
            <a:gdLst/>
            <a:ahLst/>
            <a:cxnLst/>
            <a:rect r="r" b="b" t="t" l="l"/>
            <a:pathLst>
              <a:path h="9292310" w="15581617">
                <a:moveTo>
                  <a:pt x="0" y="0"/>
                </a:moveTo>
                <a:lnTo>
                  <a:pt x="15581617" y="0"/>
                </a:lnTo>
                <a:lnTo>
                  <a:pt x="15581617" y="9292310"/>
                </a:lnTo>
                <a:lnTo>
                  <a:pt x="0" y="9292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5466392" y="-1736377"/>
            <a:ext cx="11245538" cy="14718293"/>
            <a:chOff x="0" y="0"/>
            <a:chExt cx="2961788" cy="3876423"/>
          </a:xfrm>
        </p:grpSpPr>
        <p:sp>
          <p:nvSpPr>
            <p:cNvPr name="Freeform 4" id="4"/>
            <p:cNvSpPr/>
            <p:nvPr/>
          </p:nvSpPr>
          <p:spPr>
            <a:xfrm flipH="false" flipV="false" rot="0">
              <a:off x="0" y="0"/>
              <a:ext cx="2961788" cy="3876423"/>
            </a:xfrm>
            <a:custGeom>
              <a:avLst/>
              <a:gdLst/>
              <a:ahLst/>
              <a:cxnLst/>
              <a:rect r="r" b="b" t="t" l="l"/>
              <a:pathLst>
                <a:path h="3876423" w="2961788">
                  <a:moveTo>
                    <a:pt x="0" y="0"/>
                  </a:moveTo>
                  <a:lnTo>
                    <a:pt x="2961788" y="0"/>
                  </a:lnTo>
                  <a:lnTo>
                    <a:pt x="2961788" y="3876423"/>
                  </a:lnTo>
                  <a:lnTo>
                    <a:pt x="0" y="3876423"/>
                  </a:lnTo>
                  <a:close/>
                </a:path>
              </a:pathLst>
            </a:custGeom>
            <a:solidFill>
              <a:srgbClr val="192253"/>
            </a:solidFill>
          </p:spPr>
        </p:sp>
        <p:sp>
          <p:nvSpPr>
            <p:cNvPr name="TextBox 5" id="5"/>
            <p:cNvSpPr txBox="true"/>
            <p:nvPr/>
          </p:nvSpPr>
          <p:spPr>
            <a:xfrm>
              <a:off x="0" y="-28575"/>
              <a:ext cx="2961788" cy="3904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3730015" y="9258300"/>
            <a:ext cx="1366397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3730015" y="1673562"/>
            <a:ext cx="10314782"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4483511" y="2297647"/>
            <a:ext cx="12503408" cy="3871985"/>
          </a:xfrm>
          <a:prstGeom prst="rect">
            <a:avLst/>
          </a:prstGeom>
        </p:spPr>
        <p:txBody>
          <a:bodyPr anchor="t" rtlCol="false" tIns="0" lIns="0" bIns="0" rIns="0">
            <a:spAutoFit/>
          </a:bodyPr>
          <a:lstStyle/>
          <a:p>
            <a:pPr>
              <a:lnSpc>
                <a:spcPts val="3908"/>
              </a:lnSpc>
            </a:pPr>
            <a:r>
              <a:rPr lang="en-US" sz="2658">
                <a:solidFill>
                  <a:srgbClr val="FFFFFF"/>
                </a:solidFill>
                <a:latin typeface="Open Sauce"/>
              </a:rPr>
              <a:t>RQ1: How do different types of visualization (bar charts or contour plots) influence the perceived helpfulness for new music genre exploration? </a:t>
            </a:r>
          </a:p>
          <a:p>
            <a:pPr>
              <a:lnSpc>
                <a:spcPts val="3908"/>
              </a:lnSpc>
            </a:pPr>
          </a:p>
          <a:p>
            <a:pPr>
              <a:lnSpc>
                <a:spcPts val="3908"/>
              </a:lnSpc>
            </a:pPr>
            <a:r>
              <a:rPr lang="en-US" sz="2658">
                <a:solidFill>
                  <a:srgbClr val="FFFFFF"/>
                </a:solidFill>
                <a:latin typeface="Open Sauce"/>
              </a:rPr>
              <a:t>RQ2: How does mood control improve the perceived helpfulness for new music genre exploration?</a:t>
            </a:r>
          </a:p>
          <a:p>
            <a:pPr>
              <a:lnSpc>
                <a:spcPts val="3908"/>
              </a:lnSpc>
            </a:pPr>
          </a:p>
          <a:p>
            <a:pPr>
              <a:lnSpc>
                <a:spcPts val="2512"/>
              </a:lnSpc>
            </a:pPr>
          </a:p>
          <a:p>
            <a:pPr>
              <a:lnSpc>
                <a:spcPts val="2512"/>
              </a:lnSpc>
            </a:pPr>
          </a:p>
          <a:p>
            <a:pPr>
              <a:lnSpc>
                <a:spcPts val="2512"/>
              </a:lnSpc>
            </a:pPr>
          </a:p>
        </p:txBody>
      </p:sp>
      <p:grpSp>
        <p:nvGrpSpPr>
          <p:cNvPr name="Group 9" id="9"/>
          <p:cNvGrpSpPr/>
          <p:nvPr/>
        </p:nvGrpSpPr>
        <p:grpSpPr>
          <a:xfrm rot="0">
            <a:off x="16777396" y="8961000"/>
            <a:ext cx="1189202" cy="594601"/>
            <a:chOff x="0" y="0"/>
            <a:chExt cx="812800" cy="406400"/>
          </a:xfrm>
        </p:grpSpPr>
        <p:sp>
          <p:nvSpPr>
            <p:cNvPr name="Freeform 10" id="10"/>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C23A97"/>
            </a:solidFill>
          </p:spPr>
        </p:sp>
        <p:sp>
          <p:nvSpPr>
            <p:cNvPr name="TextBox 11" id="11"/>
            <p:cNvSpPr txBox="true"/>
            <p:nvPr/>
          </p:nvSpPr>
          <p:spPr>
            <a:xfrm>
              <a:off x="177800" y="-28575"/>
              <a:ext cx="558800" cy="434975"/>
            </a:xfrm>
            <a:prstGeom prst="rect">
              <a:avLst/>
            </a:prstGeom>
          </p:spPr>
          <p:txBody>
            <a:bodyPr anchor="ctr" rtlCol="false" tIns="50800" lIns="50800" bIns="50800" rIns="50800"/>
            <a:lstStyle/>
            <a:p>
              <a:pPr algn="ctr">
                <a:lnSpc>
                  <a:spcPts val="1869"/>
                </a:lnSpc>
              </a:pPr>
            </a:p>
          </p:txBody>
        </p:sp>
      </p:grpSp>
      <p:sp>
        <p:nvSpPr>
          <p:cNvPr name="TextBox 12" id="12"/>
          <p:cNvSpPr txBox="true"/>
          <p:nvPr/>
        </p:nvSpPr>
        <p:spPr>
          <a:xfrm rot="0">
            <a:off x="3976352" y="575768"/>
            <a:ext cx="8027775" cy="702925"/>
          </a:xfrm>
          <a:prstGeom prst="rect">
            <a:avLst/>
          </a:prstGeom>
        </p:spPr>
        <p:txBody>
          <a:bodyPr anchor="t" rtlCol="false" tIns="0" lIns="0" bIns="0" rIns="0">
            <a:spAutoFit/>
          </a:bodyPr>
          <a:lstStyle/>
          <a:p>
            <a:pPr algn="just">
              <a:lnSpc>
                <a:spcPts val="5458"/>
              </a:lnSpc>
            </a:pPr>
            <a:r>
              <a:rPr lang="en-US" sz="4962" spc="158">
                <a:solidFill>
                  <a:srgbClr val="FFFFFF"/>
                </a:solidFill>
                <a:latin typeface="Open Sauce Medium"/>
              </a:rPr>
              <a:t>PROBLEMS ADDRESSED</a:t>
            </a:r>
          </a:p>
        </p:txBody>
      </p:sp>
      <p:sp>
        <p:nvSpPr>
          <p:cNvPr name="TextBox 13" id="13"/>
          <p:cNvSpPr txBox="true"/>
          <p:nvPr/>
        </p:nvSpPr>
        <p:spPr>
          <a:xfrm rot="0">
            <a:off x="17294873" y="8989067"/>
            <a:ext cx="198239" cy="481316"/>
          </a:xfrm>
          <a:prstGeom prst="rect">
            <a:avLst/>
          </a:prstGeom>
        </p:spPr>
        <p:txBody>
          <a:bodyPr anchor="t" rtlCol="false" tIns="0" lIns="0" bIns="0" rIns="0">
            <a:spAutoFit/>
          </a:bodyPr>
          <a:lstStyle/>
          <a:p>
            <a:pPr algn="ctr">
              <a:lnSpc>
                <a:spcPts val="3920"/>
              </a:lnSpc>
            </a:pPr>
            <a:r>
              <a:rPr lang="en-US" sz="2800">
                <a:solidFill>
                  <a:srgbClr val="FFFFFF"/>
                </a:solidFill>
                <a:latin typeface="Canva Sans Bold"/>
              </a:rPr>
              <a:t>2</a:t>
            </a:r>
          </a:p>
        </p:txBody>
      </p:sp>
      <p:sp>
        <p:nvSpPr>
          <p:cNvPr name="TextBox 14" id="14"/>
          <p:cNvSpPr txBox="true"/>
          <p:nvPr/>
        </p:nvSpPr>
        <p:spPr>
          <a:xfrm rot="0">
            <a:off x="9000613" y="9435142"/>
            <a:ext cx="4177097" cy="309752"/>
          </a:xfrm>
          <a:prstGeom prst="rect">
            <a:avLst/>
          </a:prstGeom>
        </p:spPr>
        <p:txBody>
          <a:bodyPr anchor="t" rtlCol="false" tIns="0" lIns="0" bIns="0" rIns="0">
            <a:spAutoFit/>
          </a:bodyPr>
          <a:lstStyle/>
          <a:p>
            <a:pPr>
              <a:lnSpc>
                <a:spcPts val="2078"/>
              </a:lnSpc>
            </a:pPr>
            <a:r>
              <a:rPr lang="en-US" sz="1889" spc="141">
                <a:solidFill>
                  <a:srgbClr val="FFFFFF"/>
                </a:solidFill>
                <a:latin typeface="Agrandir Narrow Bold"/>
              </a:rPr>
              <a:t>CSCI 6612 Seminar Presentation</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3884193">
            <a:off x="-6343784" y="976614"/>
            <a:ext cx="15581617" cy="9292310"/>
          </a:xfrm>
          <a:custGeom>
            <a:avLst/>
            <a:gdLst/>
            <a:ahLst/>
            <a:cxnLst/>
            <a:rect r="r" b="b" t="t" l="l"/>
            <a:pathLst>
              <a:path h="9292310" w="15581617">
                <a:moveTo>
                  <a:pt x="0" y="0"/>
                </a:moveTo>
                <a:lnTo>
                  <a:pt x="15581617" y="0"/>
                </a:lnTo>
                <a:lnTo>
                  <a:pt x="15581617" y="9292310"/>
                </a:lnTo>
                <a:lnTo>
                  <a:pt x="0" y="9292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5466392" y="-1736377"/>
            <a:ext cx="11245538" cy="14718293"/>
            <a:chOff x="0" y="0"/>
            <a:chExt cx="2961788" cy="3876423"/>
          </a:xfrm>
        </p:grpSpPr>
        <p:sp>
          <p:nvSpPr>
            <p:cNvPr name="Freeform 4" id="4"/>
            <p:cNvSpPr/>
            <p:nvPr/>
          </p:nvSpPr>
          <p:spPr>
            <a:xfrm flipH="false" flipV="false" rot="0">
              <a:off x="0" y="0"/>
              <a:ext cx="2961788" cy="3876423"/>
            </a:xfrm>
            <a:custGeom>
              <a:avLst/>
              <a:gdLst/>
              <a:ahLst/>
              <a:cxnLst/>
              <a:rect r="r" b="b" t="t" l="l"/>
              <a:pathLst>
                <a:path h="3876423" w="2961788">
                  <a:moveTo>
                    <a:pt x="0" y="0"/>
                  </a:moveTo>
                  <a:lnTo>
                    <a:pt x="2961788" y="0"/>
                  </a:lnTo>
                  <a:lnTo>
                    <a:pt x="2961788" y="3876423"/>
                  </a:lnTo>
                  <a:lnTo>
                    <a:pt x="0" y="3876423"/>
                  </a:lnTo>
                  <a:close/>
                </a:path>
              </a:pathLst>
            </a:custGeom>
            <a:solidFill>
              <a:srgbClr val="192253"/>
            </a:solidFill>
          </p:spPr>
        </p:sp>
        <p:sp>
          <p:nvSpPr>
            <p:cNvPr name="TextBox 5" id="5"/>
            <p:cNvSpPr txBox="true"/>
            <p:nvPr/>
          </p:nvSpPr>
          <p:spPr>
            <a:xfrm>
              <a:off x="0" y="-28575"/>
              <a:ext cx="2961788" cy="3904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3730015" y="9522180"/>
            <a:ext cx="13344768"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3730015" y="1572226"/>
            <a:ext cx="10314782" cy="0"/>
          </a:xfrm>
          <a:prstGeom prst="line">
            <a:avLst/>
          </a:prstGeom>
          <a:ln cap="flat" w="76200">
            <a:solidFill>
              <a:srgbClr val="F5F5F5"/>
            </a:solidFill>
            <a:prstDash val="solid"/>
            <a:headEnd type="none" len="sm" w="sm"/>
            <a:tailEnd type="none" len="sm" w="sm"/>
          </a:ln>
        </p:spPr>
      </p:sp>
      <p:grpSp>
        <p:nvGrpSpPr>
          <p:cNvPr name="Group 8" id="8"/>
          <p:cNvGrpSpPr/>
          <p:nvPr/>
        </p:nvGrpSpPr>
        <p:grpSpPr>
          <a:xfrm rot="0">
            <a:off x="16777482" y="9224880"/>
            <a:ext cx="1189202" cy="594601"/>
            <a:chOff x="0" y="0"/>
            <a:chExt cx="812800" cy="406400"/>
          </a:xfrm>
        </p:grpSpPr>
        <p:sp>
          <p:nvSpPr>
            <p:cNvPr name="Freeform 9" id="9"/>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C23A97"/>
            </a:solidFill>
          </p:spPr>
        </p:sp>
        <p:sp>
          <p:nvSpPr>
            <p:cNvPr name="TextBox 10" id="10"/>
            <p:cNvSpPr txBox="true"/>
            <p:nvPr/>
          </p:nvSpPr>
          <p:spPr>
            <a:xfrm>
              <a:off x="177800" y="-28575"/>
              <a:ext cx="558800" cy="434975"/>
            </a:xfrm>
            <a:prstGeom prst="rect">
              <a:avLst/>
            </a:prstGeom>
          </p:spPr>
          <p:txBody>
            <a:bodyPr anchor="ctr" rtlCol="false" tIns="50800" lIns="50800" bIns="50800" rIns="50800"/>
            <a:lstStyle/>
            <a:p>
              <a:pPr algn="ctr">
                <a:lnSpc>
                  <a:spcPts val="1869"/>
                </a:lnSpc>
              </a:pPr>
            </a:p>
          </p:txBody>
        </p:sp>
      </p:grpSp>
      <p:graphicFrame>
        <p:nvGraphicFramePr>
          <p:cNvPr name="Table 11" id="11"/>
          <p:cNvGraphicFramePr>
            <a:graphicFrameLocks noGrp="true"/>
          </p:cNvGraphicFramePr>
          <p:nvPr/>
        </p:nvGraphicFramePr>
        <p:xfrm>
          <a:off x="4778806" y="1981994"/>
          <a:ext cx="12307658" cy="6976185"/>
        </p:xfrm>
        <a:graphic>
          <a:graphicData uri="http://schemas.openxmlformats.org/drawingml/2006/table">
            <a:tbl>
              <a:tblPr/>
              <a:tblGrid>
                <a:gridCol w="2257343"/>
                <a:gridCol w="5192893"/>
                <a:gridCol w="4857423"/>
              </a:tblGrid>
              <a:tr h="890689">
                <a:tc>
                  <a:txBody>
                    <a:bodyPr anchor="t" rtlCol="false"/>
                    <a:lstStyle/>
                    <a:p>
                      <a:pPr algn="ctr">
                        <a:lnSpc>
                          <a:spcPts val="237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a:solidFill>
                            <a:srgbClr val="FFFFFF"/>
                          </a:solidFill>
                          <a:latin typeface="Agrandir Narrow Bold"/>
                        </a:rPr>
                        <a:t>Research Paper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a:solidFill>
                            <a:srgbClr val="FFFFFF"/>
                          </a:solidFill>
                          <a:latin typeface="Agrandir Narrow Bold"/>
                        </a:rPr>
                        <a:t>Our Project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309255">
                <a:tc>
                  <a:txBody>
                    <a:bodyPr anchor="t" rtlCol="false"/>
                    <a:lstStyle/>
                    <a:p>
                      <a:pPr algn="ctr">
                        <a:lnSpc>
                          <a:spcPts val="3359"/>
                        </a:lnSpc>
                        <a:defRPr/>
                      </a:pPr>
                      <a:r>
                        <a:rPr lang="en-US" sz="2399">
                          <a:solidFill>
                            <a:srgbClr val="FFFFFF"/>
                          </a:solidFill>
                          <a:latin typeface="Agrandir Narrow"/>
                        </a:rPr>
                        <a:t>Focus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a:solidFill>
                            <a:srgbClr val="FFFFFF"/>
                          </a:solidFill>
                          <a:latin typeface="Agrandir Narrow"/>
                        </a:rPr>
                        <a:t>Recommendations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a:solidFill>
                            <a:srgbClr val="FFFFFF"/>
                          </a:solidFill>
                          <a:latin typeface="Agrandir Narrow"/>
                        </a:rPr>
                        <a:t>Recommendations &amp; Analysis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90689">
                <a:tc>
                  <a:txBody>
                    <a:bodyPr anchor="t" rtlCol="false"/>
                    <a:lstStyle/>
                    <a:p>
                      <a:pPr algn="ctr">
                        <a:lnSpc>
                          <a:spcPts val="3359"/>
                        </a:lnSpc>
                        <a:defRPr/>
                      </a:pPr>
                      <a:r>
                        <a:rPr lang="en-US" sz="2399">
                          <a:solidFill>
                            <a:srgbClr val="FFFFFF"/>
                          </a:solidFill>
                          <a:latin typeface="Agrandir Narrow"/>
                        </a:rPr>
                        <a:t>Dataset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gridSpan="2">
                  <a:txBody>
                    <a:bodyPr anchor="t" rtlCol="false"/>
                    <a:lstStyle/>
                    <a:p>
                      <a:pPr algn="ctr">
                        <a:lnSpc>
                          <a:spcPts val="3359"/>
                        </a:lnSpc>
                        <a:defRPr/>
                      </a:pPr>
                      <a:r>
                        <a:rPr lang="en-US" sz="2399">
                          <a:solidFill>
                            <a:srgbClr val="FFFFFF"/>
                          </a:solidFill>
                          <a:latin typeface="Agrandir Narrow"/>
                        </a:rPr>
                        <a:t>Spotify Music Dataset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hMerge="true">
                  <a:txBody>
                    <a:bodyPr anchor="t" rtlCol="false"/>
                    <a:lstStyle/>
                    <a:p>
                      <a:pPr algn="ctr">
                        <a:lnSpc>
                          <a:spcPts val="3359"/>
                        </a:lnSpc>
                        <a:defRPr/>
                      </a:pPr>
                      <a:r>
                        <a:rPr lang="en-US" sz="2399">
                          <a:solidFill>
                            <a:srgbClr val="FFFFFF"/>
                          </a:solidFill>
                          <a:latin typeface="Agrandir Narrow"/>
                        </a:rPr>
                        <a:t>Spotify Music Dataset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733492">
                <a:tc>
                  <a:txBody>
                    <a:bodyPr anchor="t" rtlCol="false"/>
                    <a:lstStyle/>
                    <a:p>
                      <a:pPr algn="ctr">
                        <a:lnSpc>
                          <a:spcPts val="3359"/>
                        </a:lnSpc>
                        <a:defRPr/>
                      </a:pPr>
                      <a:r>
                        <a:rPr lang="en-US" sz="2399">
                          <a:solidFill>
                            <a:srgbClr val="FFFFFF"/>
                          </a:solidFill>
                          <a:latin typeface="Agrandir Narrow"/>
                        </a:rPr>
                        <a:t>Solution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a:solidFill>
                            <a:srgbClr val="FFFFFF"/>
                          </a:solidFill>
                          <a:latin typeface="Agrandir Narrow"/>
                        </a:rPr>
                        <a:t>Understand how visualization affects helpfulness for new music genre exploration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a:solidFill>
                            <a:srgbClr val="FFFFFF"/>
                          </a:solidFill>
                          <a:latin typeface="Agrandir Narrow"/>
                        </a:rPr>
                        <a:t>Interactive music-feature, genre exploration, and User matching.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2152058">
                <a:tc>
                  <a:txBody>
                    <a:bodyPr anchor="t" rtlCol="false"/>
                    <a:lstStyle/>
                    <a:p>
                      <a:pPr algn="ctr">
                        <a:lnSpc>
                          <a:spcPts val="3359"/>
                        </a:lnSpc>
                        <a:defRPr/>
                      </a:pPr>
                      <a:r>
                        <a:rPr lang="en-US" sz="2399">
                          <a:solidFill>
                            <a:srgbClr val="FFFFFF"/>
                          </a:solidFill>
                          <a:latin typeface="Agrandir Narrow"/>
                        </a:rPr>
                        <a:t>Mood Control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a:solidFill>
                            <a:srgbClr val="FFFFFF"/>
                          </a:solidFill>
                          <a:latin typeface="Agrandir Narrow"/>
                        </a:rPr>
                        <a:t>Understand its influence on perceived helpfulness for new music genre exploration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a:solidFill>
                            <a:srgbClr val="FFFFFF"/>
                          </a:solidFill>
                          <a:latin typeface="Agrandir Narrow"/>
                        </a:rPr>
                        <a:t>To provide highest degree of interactivity to the user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12" id="12"/>
          <p:cNvSpPr txBox="true"/>
          <p:nvPr/>
        </p:nvSpPr>
        <p:spPr>
          <a:xfrm rot="0">
            <a:off x="3976352" y="575768"/>
            <a:ext cx="8027775" cy="702925"/>
          </a:xfrm>
          <a:prstGeom prst="rect">
            <a:avLst/>
          </a:prstGeom>
        </p:spPr>
        <p:txBody>
          <a:bodyPr anchor="t" rtlCol="false" tIns="0" lIns="0" bIns="0" rIns="0">
            <a:spAutoFit/>
          </a:bodyPr>
          <a:lstStyle/>
          <a:p>
            <a:pPr algn="just">
              <a:lnSpc>
                <a:spcPts val="5458"/>
              </a:lnSpc>
            </a:pPr>
            <a:r>
              <a:rPr lang="en-US" sz="4962" spc="158">
                <a:solidFill>
                  <a:srgbClr val="FFFFFF"/>
                </a:solidFill>
                <a:latin typeface="Open Sauce Medium"/>
              </a:rPr>
              <a:t>RELEVANCE</a:t>
            </a:r>
          </a:p>
        </p:txBody>
      </p:sp>
      <p:sp>
        <p:nvSpPr>
          <p:cNvPr name="TextBox 13" id="13"/>
          <p:cNvSpPr txBox="true"/>
          <p:nvPr/>
        </p:nvSpPr>
        <p:spPr>
          <a:xfrm rot="0">
            <a:off x="17289006" y="9252947"/>
            <a:ext cx="210145" cy="481316"/>
          </a:xfrm>
          <a:prstGeom prst="rect">
            <a:avLst/>
          </a:prstGeom>
        </p:spPr>
        <p:txBody>
          <a:bodyPr anchor="t" rtlCol="false" tIns="0" lIns="0" bIns="0" rIns="0">
            <a:spAutoFit/>
          </a:bodyPr>
          <a:lstStyle/>
          <a:p>
            <a:pPr algn="ctr">
              <a:lnSpc>
                <a:spcPts val="3920"/>
              </a:lnSpc>
            </a:pPr>
            <a:r>
              <a:rPr lang="en-US" sz="2800">
                <a:solidFill>
                  <a:srgbClr val="FFFFFF"/>
                </a:solidFill>
                <a:latin typeface="Canva Sans Bold"/>
              </a:rPr>
              <a:t>3</a:t>
            </a:r>
          </a:p>
        </p:txBody>
      </p:sp>
      <p:sp>
        <p:nvSpPr>
          <p:cNvPr name="TextBox 14" id="14"/>
          <p:cNvSpPr txBox="true"/>
          <p:nvPr/>
        </p:nvSpPr>
        <p:spPr>
          <a:xfrm rot="0">
            <a:off x="9000700" y="9699022"/>
            <a:ext cx="4177097" cy="309752"/>
          </a:xfrm>
          <a:prstGeom prst="rect">
            <a:avLst/>
          </a:prstGeom>
        </p:spPr>
        <p:txBody>
          <a:bodyPr anchor="t" rtlCol="false" tIns="0" lIns="0" bIns="0" rIns="0">
            <a:spAutoFit/>
          </a:bodyPr>
          <a:lstStyle/>
          <a:p>
            <a:pPr>
              <a:lnSpc>
                <a:spcPts val="2078"/>
              </a:lnSpc>
            </a:pPr>
            <a:r>
              <a:rPr lang="en-US" sz="1889" spc="141">
                <a:solidFill>
                  <a:srgbClr val="FFFFFF"/>
                </a:solidFill>
                <a:latin typeface="Agrandir Narrow Bold"/>
              </a:rPr>
              <a:t>CSCI 6612 Seminar Presentation</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3884193">
            <a:off x="-6343784" y="976614"/>
            <a:ext cx="15581617" cy="9292310"/>
          </a:xfrm>
          <a:custGeom>
            <a:avLst/>
            <a:gdLst/>
            <a:ahLst/>
            <a:cxnLst/>
            <a:rect r="r" b="b" t="t" l="l"/>
            <a:pathLst>
              <a:path h="9292310" w="15581617">
                <a:moveTo>
                  <a:pt x="0" y="0"/>
                </a:moveTo>
                <a:lnTo>
                  <a:pt x="15581617" y="0"/>
                </a:lnTo>
                <a:lnTo>
                  <a:pt x="15581617" y="9292310"/>
                </a:lnTo>
                <a:lnTo>
                  <a:pt x="0" y="92923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5466479" y="-1736377"/>
            <a:ext cx="11245538" cy="14718293"/>
            <a:chOff x="0" y="0"/>
            <a:chExt cx="2961788" cy="3876423"/>
          </a:xfrm>
        </p:grpSpPr>
        <p:sp>
          <p:nvSpPr>
            <p:cNvPr name="Freeform 4" id="4"/>
            <p:cNvSpPr/>
            <p:nvPr/>
          </p:nvSpPr>
          <p:spPr>
            <a:xfrm flipH="false" flipV="false" rot="0">
              <a:off x="0" y="0"/>
              <a:ext cx="2961788" cy="3876423"/>
            </a:xfrm>
            <a:custGeom>
              <a:avLst/>
              <a:gdLst/>
              <a:ahLst/>
              <a:cxnLst/>
              <a:rect r="r" b="b" t="t" l="l"/>
              <a:pathLst>
                <a:path h="3876423" w="2961788">
                  <a:moveTo>
                    <a:pt x="0" y="0"/>
                  </a:moveTo>
                  <a:lnTo>
                    <a:pt x="2961788" y="0"/>
                  </a:lnTo>
                  <a:lnTo>
                    <a:pt x="2961788" y="3876423"/>
                  </a:lnTo>
                  <a:lnTo>
                    <a:pt x="0" y="3876423"/>
                  </a:lnTo>
                  <a:close/>
                </a:path>
              </a:pathLst>
            </a:custGeom>
            <a:solidFill>
              <a:srgbClr val="192253"/>
            </a:solidFill>
          </p:spPr>
        </p:sp>
        <p:sp>
          <p:nvSpPr>
            <p:cNvPr name="TextBox 5" id="5"/>
            <p:cNvSpPr txBox="true"/>
            <p:nvPr/>
          </p:nvSpPr>
          <p:spPr>
            <a:xfrm>
              <a:off x="0" y="-28575"/>
              <a:ext cx="2961788" cy="3904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3730088" y="9630640"/>
            <a:ext cx="13339033"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3730015" y="1572226"/>
            <a:ext cx="10314782" cy="0"/>
          </a:xfrm>
          <a:prstGeom prst="line">
            <a:avLst/>
          </a:prstGeom>
          <a:ln cap="flat" w="76200">
            <a:solidFill>
              <a:srgbClr val="F5F5F5"/>
            </a:solidFill>
            <a:prstDash val="solid"/>
            <a:headEnd type="none" len="sm" w="sm"/>
            <a:tailEnd type="none" len="sm" w="sm"/>
          </a:ln>
        </p:spPr>
      </p:sp>
      <p:grpSp>
        <p:nvGrpSpPr>
          <p:cNvPr name="Group 8" id="8"/>
          <p:cNvGrpSpPr/>
          <p:nvPr/>
        </p:nvGrpSpPr>
        <p:grpSpPr>
          <a:xfrm rot="-29457">
            <a:off x="16771809" y="9330792"/>
            <a:ext cx="1189202" cy="594601"/>
            <a:chOff x="0" y="0"/>
            <a:chExt cx="812800" cy="406400"/>
          </a:xfrm>
        </p:grpSpPr>
        <p:sp>
          <p:nvSpPr>
            <p:cNvPr name="Freeform 9" id="9"/>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C23A97"/>
            </a:solidFill>
          </p:spPr>
        </p:sp>
        <p:sp>
          <p:nvSpPr>
            <p:cNvPr name="TextBox 10" id="10"/>
            <p:cNvSpPr txBox="true"/>
            <p:nvPr/>
          </p:nvSpPr>
          <p:spPr>
            <a:xfrm>
              <a:off x="177800" y="-28575"/>
              <a:ext cx="558800" cy="434975"/>
            </a:xfrm>
            <a:prstGeom prst="rect">
              <a:avLst/>
            </a:prstGeom>
          </p:spPr>
          <p:txBody>
            <a:bodyPr anchor="ctr" rtlCol="false" tIns="50800" lIns="50800" bIns="50800" rIns="50800"/>
            <a:lstStyle/>
            <a:p>
              <a:pPr algn="ctr">
                <a:lnSpc>
                  <a:spcPts val="1869"/>
                </a:lnSpc>
              </a:pPr>
            </a:p>
          </p:txBody>
        </p:sp>
      </p:grpSp>
      <p:sp>
        <p:nvSpPr>
          <p:cNvPr name="Freeform 11" id="11"/>
          <p:cNvSpPr/>
          <p:nvPr/>
        </p:nvSpPr>
        <p:spPr>
          <a:xfrm flipH="false" flipV="false" rot="0">
            <a:off x="8383571" y="3030322"/>
            <a:ext cx="9538380" cy="5590116"/>
          </a:xfrm>
          <a:custGeom>
            <a:avLst/>
            <a:gdLst/>
            <a:ahLst/>
            <a:cxnLst/>
            <a:rect r="r" b="b" t="t" l="l"/>
            <a:pathLst>
              <a:path h="5590116" w="9538380">
                <a:moveTo>
                  <a:pt x="0" y="0"/>
                </a:moveTo>
                <a:lnTo>
                  <a:pt x="9538379" y="0"/>
                </a:lnTo>
                <a:lnTo>
                  <a:pt x="9538379" y="5590116"/>
                </a:lnTo>
                <a:lnTo>
                  <a:pt x="0" y="5590116"/>
                </a:lnTo>
                <a:lnTo>
                  <a:pt x="0" y="0"/>
                </a:lnTo>
                <a:close/>
              </a:path>
            </a:pathLst>
          </a:custGeom>
          <a:blipFill>
            <a:blip r:embed="rId4"/>
            <a:stretch>
              <a:fillRect l="0" t="0" r="0" b="0"/>
            </a:stretch>
          </a:blipFill>
        </p:spPr>
      </p:sp>
      <p:sp>
        <p:nvSpPr>
          <p:cNvPr name="TextBox 12" id="12"/>
          <p:cNvSpPr txBox="true"/>
          <p:nvPr/>
        </p:nvSpPr>
        <p:spPr>
          <a:xfrm rot="0">
            <a:off x="3976352" y="575768"/>
            <a:ext cx="8027775" cy="702925"/>
          </a:xfrm>
          <a:prstGeom prst="rect">
            <a:avLst/>
          </a:prstGeom>
        </p:spPr>
        <p:txBody>
          <a:bodyPr anchor="t" rtlCol="false" tIns="0" lIns="0" bIns="0" rIns="0">
            <a:spAutoFit/>
          </a:bodyPr>
          <a:lstStyle/>
          <a:p>
            <a:pPr algn="just">
              <a:lnSpc>
                <a:spcPts val="5458"/>
              </a:lnSpc>
            </a:pPr>
            <a:r>
              <a:rPr lang="en-US" sz="4962" spc="158">
                <a:solidFill>
                  <a:srgbClr val="FFFFFF"/>
                </a:solidFill>
                <a:latin typeface="Open Sauce Medium"/>
              </a:rPr>
              <a:t>DATASET</a:t>
            </a:r>
          </a:p>
        </p:txBody>
      </p:sp>
      <p:sp>
        <p:nvSpPr>
          <p:cNvPr name="TextBox 13" id="13"/>
          <p:cNvSpPr txBox="true"/>
          <p:nvPr/>
        </p:nvSpPr>
        <p:spPr>
          <a:xfrm rot="0">
            <a:off x="17277518" y="9418557"/>
            <a:ext cx="221307" cy="481316"/>
          </a:xfrm>
          <a:prstGeom prst="rect">
            <a:avLst/>
          </a:prstGeom>
        </p:spPr>
        <p:txBody>
          <a:bodyPr anchor="t" rtlCol="false" tIns="0" lIns="0" bIns="0" rIns="0">
            <a:spAutoFit/>
          </a:bodyPr>
          <a:lstStyle/>
          <a:p>
            <a:pPr algn="ctr">
              <a:lnSpc>
                <a:spcPts val="3920"/>
              </a:lnSpc>
            </a:pPr>
            <a:r>
              <a:rPr lang="en-US" sz="2800">
                <a:solidFill>
                  <a:srgbClr val="FFFFFF"/>
                </a:solidFill>
                <a:latin typeface="Canva Sans Bold"/>
              </a:rPr>
              <a:t>4</a:t>
            </a:r>
          </a:p>
        </p:txBody>
      </p:sp>
      <p:sp>
        <p:nvSpPr>
          <p:cNvPr name="TextBox 14" id="14"/>
          <p:cNvSpPr txBox="true"/>
          <p:nvPr/>
        </p:nvSpPr>
        <p:spPr>
          <a:xfrm rot="0">
            <a:off x="9000700" y="9815926"/>
            <a:ext cx="4177097" cy="309752"/>
          </a:xfrm>
          <a:prstGeom prst="rect">
            <a:avLst/>
          </a:prstGeom>
        </p:spPr>
        <p:txBody>
          <a:bodyPr anchor="t" rtlCol="false" tIns="0" lIns="0" bIns="0" rIns="0">
            <a:spAutoFit/>
          </a:bodyPr>
          <a:lstStyle/>
          <a:p>
            <a:pPr>
              <a:lnSpc>
                <a:spcPts val="2078"/>
              </a:lnSpc>
            </a:pPr>
            <a:r>
              <a:rPr lang="en-US" sz="1889" spc="141">
                <a:solidFill>
                  <a:srgbClr val="FFFFFF"/>
                </a:solidFill>
                <a:latin typeface="Agrandir Narrow Bold"/>
              </a:rPr>
              <a:t>CSCI 6612 Seminar Presentation</a:t>
            </a:r>
          </a:p>
        </p:txBody>
      </p:sp>
      <p:sp>
        <p:nvSpPr>
          <p:cNvPr name="TextBox 15" id="15"/>
          <p:cNvSpPr txBox="true"/>
          <p:nvPr/>
        </p:nvSpPr>
        <p:spPr>
          <a:xfrm rot="0">
            <a:off x="4256373" y="1993638"/>
            <a:ext cx="13665578" cy="2996597"/>
          </a:xfrm>
          <a:prstGeom prst="rect">
            <a:avLst/>
          </a:prstGeom>
        </p:spPr>
        <p:txBody>
          <a:bodyPr anchor="t" rtlCol="false" tIns="0" lIns="0" bIns="0" rIns="0">
            <a:spAutoFit/>
          </a:bodyPr>
          <a:lstStyle/>
          <a:p>
            <a:pPr marL="518160" indent="-259080" lvl="1">
              <a:lnSpc>
                <a:spcPts val="3528"/>
              </a:lnSpc>
              <a:buFont typeface="Arial"/>
              <a:buChar char="•"/>
            </a:pPr>
            <a:r>
              <a:rPr lang="en-US" sz="2400">
                <a:solidFill>
                  <a:srgbClr val="FFFFFF"/>
                </a:solidFill>
                <a:latin typeface="Open Sauce"/>
              </a:rPr>
              <a:t>Test Data : Data fetched from participants of the user study.</a:t>
            </a:r>
          </a:p>
          <a:p>
            <a:pPr marL="518160" indent="-259080" lvl="1">
              <a:lnSpc>
                <a:spcPts val="3528"/>
              </a:lnSpc>
              <a:buFont typeface="Arial"/>
              <a:buChar char="•"/>
            </a:pPr>
            <a:r>
              <a:rPr lang="en-US" sz="2400">
                <a:solidFill>
                  <a:srgbClr val="FFFFFF"/>
                </a:solidFill>
                <a:latin typeface="Open Sauce"/>
              </a:rPr>
              <a:t>Train Data : Recommendation data has 10 music genres with 3300 tracks in each genre.</a:t>
            </a:r>
          </a:p>
          <a:p>
            <a:pPr marL="518160" indent="-259080" lvl="1">
              <a:lnSpc>
                <a:spcPts val="3528"/>
              </a:lnSpc>
              <a:buFont typeface="Arial"/>
              <a:buChar char="•"/>
            </a:pPr>
            <a:r>
              <a:rPr lang="en-US" sz="2400">
                <a:solidFill>
                  <a:srgbClr val="FFFFFF"/>
                </a:solidFill>
                <a:latin typeface="Open Sauce"/>
              </a:rPr>
              <a:t>Spotify API.</a:t>
            </a:r>
          </a:p>
          <a:p>
            <a:pPr marL="518160" indent="-259080" lvl="1">
              <a:lnSpc>
                <a:spcPts val="3528"/>
              </a:lnSpc>
              <a:buFont typeface="Arial"/>
              <a:buChar char="•"/>
            </a:pPr>
            <a:r>
              <a:rPr lang="en-US" sz="2400">
                <a:solidFill>
                  <a:srgbClr val="FFFFFF"/>
                </a:solidFill>
                <a:latin typeface="Open Sauce"/>
              </a:rPr>
              <a:t>Best Features: </a:t>
            </a:r>
          </a:p>
          <a:p>
            <a:pPr marL="1036320" indent="-345440" lvl="2">
              <a:lnSpc>
                <a:spcPts val="3528"/>
              </a:lnSpc>
              <a:buFont typeface="Arial"/>
              <a:buChar char="⚬"/>
            </a:pPr>
            <a:r>
              <a:rPr lang="en-US" sz="2400">
                <a:solidFill>
                  <a:srgbClr val="FFFFFF"/>
                </a:solidFill>
                <a:latin typeface="Open Sauce"/>
              </a:rPr>
              <a:t>Energy</a:t>
            </a:r>
          </a:p>
          <a:p>
            <a:pPr marL="1036320" indent="-345440" lvl="2">
              <a:lnSpc>
                <a:spcPts val="3528"/>
              </a:lnSpc>
              <a:buFont typeface="Arial"/>
              <a:buChar char="⚬"/>
            </a:pPr>
            <a:r>
              <a:rPr lang="en-US" sz="2400">
                <a:solidFill>
                  <a:srgbClr val="FFFFFF"/>
                </a:solidFill>
                <a:latin typeface="Open Sauce"/>
              </a:rPr>
              <a:t>Valence</a:t>
            </a:r>
          </a:p>
          <a:p>
            <a:pPr>
              <a:lnSpc>
                <a:spcPts val="2512"/>
              </a:lnSpc>
            </a:pPr>
          </a:p>
        </p:txBody>
      </p:sp>
      <p:grpSp>
        <p:nvGrpSpPr>
          <p:cNvPr name="Group 16" id="16"/>
          <p:cNvGrpSpPr/>
          <p:nvPr/>
        </p:nvGrpSpPr>
        <p:grpSpPr>
          <a:xfrm rot="0">
            <a:off x="4438778" y="8649443"/>
            <a:ext cx="6415055" cy="741046"/>
            <a:chOff x="0" y="0"/>
            <a:chExt cx="8553407" cy="988061"/>
          </a:xfrm>
        </p:grpSpPr>
        <p:sp>
          <p:nvSpPr>
            <p:cNvPr name="TextBox 17" id="17"/>
            <p:cNvSpPr txBox="true"/>
            <p:nvPr/>
          </p:nvSpPr>
          <p:spPr>
            <a:xfrm rot="0">
              <a:off x="0" y="525781"/>
              <a:ext cx="8553407" cy="462281"/>
            </a:xfrm>
            <a:prstGeom prst="rect">
              <a:avLst/>
            </a:prstGeom>
          </p:spPr>
          <p:txBody>
            <a:bodyPr anchor="t" rtlCol="false" tIns="0" lIns="0" bIns="0" rIns="0">
              <a:spAutoFit/>
            </a:bodyPr>
            <a:lstStyle/>
            <a:p>
              <a:pPr marL="453387" indent="-226693" lvl="1">
                <a:lnSpc>
                  <a:spcPts val="2939"/>
                </a:lnSpc>
                <a:spcBef>
                  <a:spcPct val="0"/>
                </a:spcBef>
                <a:buFont typeface="Arial"/>
                <a:buChar char="•"/>
              </a:pPr>
              <a:r>
                <a:rPr lang="en-US" sz="2099">
                  <a:solidFill>
                    <a:srgbClr val="FFFFFF"/>
                  </a:solidFill>
                  <a:latin typeface="Open Sans"/>
                </a:rPr>
                <a:t>Energy:  measures the intensity of tracks</a:t>
              </a:r>
            </a:p>
          </p:txBody>
        </p:sp>
        <p:sp>
          <p:nvSpPr>
            <p:cNvPr name="TextBox 18" id="18"/>
            <p:cNvSpPr txBox="true"/>
            <p:nvPr/>
          </p:nvSpPr>
          <p:spPr>
            <a:xfrm rot="0">
              <a:off x="0" y="-38100"/>
              <a:ext cx="7027348" cy="462281"/>
            </a:xfrm>
            <a:prstGeom prst="rect">
              <a:avLst/>
            </a:prstGeom>
          </p:spPr>
          <p:txBody>
            <a:bodyPr anchor="t" rtlCol="false" tIns="0" lIns="0" bIns="0" rIns="0">
              <a:spAutoFit/>
            </a:bodyPr>
            <a:lstStyle/>
            <a:p>
              <a:pPr marL="453387" indent="-226693" lvl="1">
                <a:lnSpc>
                  <a:spcPts val="2939"/>
                </a:lnSpc>
                <a:spcBef>
                  <a:spcPct val="0"/>
                </a:spcBef>
                <a:buFont typeface="Arial"/>
                <a:buChar char="•"/>
              </a:pPr>
              <a:r>
                <a:rPr lang="en-US" sz="2099">
                  <a:solidFill>
                    <a:srgbClr val="FFFFFF"/>
                  </a:solidFill>
                  <a:latin typeface="Open Sans"/>
                </a:rPr>
                <a:t>Valence:</a:t>
              </a:r>
              <a:r>
                <a:rPr lang="en-US" sz="2099">
                  <a:solidFill>
                    <a:srgbClr val="FFFFFF"/>
                  </a:solidFill>
                  <a:latin typeface="Open Sans"/>
                </a:rPr>
                <a:t> positiveness of a track.</a:t>
              </a:r>
            </a:p>
          </p:txBody>
        </p:sp>
      </p:gr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2155674" y="3638364"/>
            <a:ext cx="20865141" cy="12443211"/>
          </a:xfrm>
          <a:custGeom>
            <a:avLst/>
            <a:gdLst/>
            <a:ahLst/>
            <a:cxnLst/>
            <a:rect r="r" b="b" t="t" l="l"/>
            <a:pathLst>
              <a:path h="12443211" w="20865141">
                <a:moveTo>
                  <a:pt x="0" y="0"/>
                </a:moveTo>
                <a:lnTo>
                  <a:pt x="20865141" y="0"/>
                </a:lnTo>
                <a:lnTo>
                  <a:pt x="20865141" y="12443211"/>
                </a:lnTo>
                <a:lnTo>
                  <a:pt x="0" y="124432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655602" y="521897"/>
            <a:ext cx="1372647" cy="18683851"/>
            <a:chOff x="0" y="0"/>
            <a:chExt cx="361520" cy="4920850"/>
          </a:xfrm>
        </p:grpSpPr>
        <p:sp>
          <p:nvSpPr>
            <p:cNvPr name="Freeform 4" id="4"/>
            <p:cNvSpPr/>
            <p:nvPr/>
          </p:nvSpPr>
          <p:spPr>
            <a:xfrm flipH="false" flipV="false" rot="0">
              <a:off x="0" y="0"/>
              <a:ext cx="361520" cy="4920850"/>
            </a:xfrm>
            <a:custGeom>
              <a:avLst/>
              <a:gdLst/>
              <a:ahLst/>
              <a:cxnLst/>
              <a:rect r="r" b="b" t="t" l="l"/>
              <a:pathLst>
                <a:path h="4920850" w="361520">
                  <a:moveTo>
                    <a:pt x="0" y="0"/>
                  </a:moveTo>
                  <a:lnTo>
                    <a:pt x="361520" y="0"/>
                  </a:lnTo>
                  <a:lnTo>
                    <a:pt x="361520" y="4920850"/>
                  </a:lnTo>
                  <a:lnTo>
                    <a:pt x="0" y="4920850"/>
                  </a:lnTo>
                  <a:close/>
                </a:path>
              </a:pathLst>
            </a:custGeom>
            <a:solidFill>
              <a:srgbClr val="192253"/>
            </a:solidFill>
          </p:spPr>
        </p:sp>
        <p:sp>
          <p:nvSpPr>
            <p:cNvPr name="TextBox 5" id="5"/>
            <p:cNvSpPr txBox="true"/>
            <p:nvPr/>
          </p:nvSpPr>
          <p:spPr>
            <a:xfrm>
              <a:off x="0" y="-28575"/>
              <a:ext cx="361520" cy="4949425"/>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1915351" y="2755860"/>
            <a:ext cx="14626048" cy="6075410"/>
            <a:chOff x="0" y="0"/>
            <a:chExt cx="4002798" cy="1662694"/>
          </a:xfrm>
        </p:grpSpPr>
        <p:sp>
          <p:nvSpPr>
            <p:cNvPr name="Freeform 7" id="7"/>
            <p:cNvSpPr/>
            <p:nvPr/>
          </p:nvSpPr>
          <p:spPr>
            <a:xfrm flipH="false" flipV="false" rot="0">
              <a:off x="0" y="0"/>
              <a:ext cx="4002798" cy="1662694"/>
            </a:xfrm>
            <a:custGeom>
              <a:avLst/>
              <a:gdLst/>
              <a:ahLst/>
              <a:cxnLst/>
              <a:rect r="r" b="b" t="t" l="l"/>
              <a:pathLst>
                <a:path h="1662694" w="4002798">
                  <a:moveTo>
                    <a:pt x="0" y="0"/>
                  </a:moveTo>
                  <a:lnTo>
                    <a:pt x="4002798" y="0"/>
                  </a:lnTo>
                  <a:lnTo>
                    <a:pt x="4002798" y="1662694"/>
                  </a:lnTo>
                  <a:lnTo>
                    <a:pt x="0" y="1662694"/>
                  </a:lnTo>
                  <a:close/>
                </a:path>
              </a:pathLst>
            </a:custGeom>
            <a:gradFill rotWithShape="true">
              <a:gsLst>
                <a:gs pos="0">
                  <a:srgbClr val="B34593">
                    <a:alpha val="100000"/>
                  </a:srgbClr>
                </a:gs>
                <a:gs pos="100000">
                  <a:srgbClr val="151F52">
                    <a:alpha val="100000"/>
                  </a:srgbClr>
                </a:gs>
              </a:gsLst>
              <a:lin ang="5400000"/>
            </a:gradFill>
          </p:spPr>
        </p:sp>
        <p:sp>
          <p:nvSpPr>
            <p:cNvPr name="TextBox 8" id="8"/>
            <p:cNvSpPr txBox="true"/>
            <p:nvPr/>
          </p:nvSpPr>
          <p:spPr>
            <a:xfrm>
              <a:off x="0" y="-38100"/>
              <a:ext cx="4002798" cy="170079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596170" y="4655195"/>
            <a:ext cx="3107213" cy="2276740"/>
          </a:xfrm>
          <a:custGeom>
            <a:avLst/>
            <a:gdLst/>
            <a:ahLst/>
            <a:cxnLst/>
            <a:rect r="r" b="b" t="t" l="l"/>
            <a:pathLst>
              <a:path h="2276740" w="3107213">
                <a:moveTo>
                  <a:pt x="0" y="0"/>
                </a:moveTo>
                <a:lnTo>
                  <a:pt x="3107213" y="0"/>
                </a:lnTo>
                <a:lnTo>
                  <a:pt x="3107213" y="2276739"/>
                </a:lnTo>
                <a:lnTo>
                  <a:pt x="0" y="22767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2867509" y="3972467"/>
            <a:ext cx="2934788" cy="2673592"/>
          </a:xfrm>
          <a:custGeom>
            <a:avLst/>
            <a:gdLst/>
            <a:ahLst/>
            <a:cxnLst/>
            <a:rect r="r" b="b" t="t" l="l"/>
            <a:pathLst>
              <a:path h="2673592" w="2934788">
                <a:moveTo>
                  <a:pt x="0" y="0"/>
                </a:moveTo>
                <a:lnTo>
                  <a:pt x="2934788" y="0"/>
                </a:lnTo>
                <a:lnTo>
                  <a:pt x="2934788" y="2673592"/>
                </a:lnTo>
                <a:lnTo>
                  <a:pt x="0" y="2673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7706323" y="3886013"/>
            <a:ext cx="3166297" cy="2846501"/>
          </a:xfrm>
          <a:custGeom>
            <a:avLst/>
            <a:gdLst/>
            <a:ahLst/>
            <a:cxnLst/>
            <a:rect r="r" b="b" t="t" l="l"/>
            <a:pathLst>
              <a:path h="2846501" w="3166297">
                <a:moveTo>
                  <a:pt x="0" y="0"/>
                </a:moveTo>
                <a:lnTo>
                  <a:pt x="3166298" y="0"/>
                </a:lnTo>
                <a:lnTo>
                  <a:pt x="3166298" y="2846501"/>
                </a:lnTo>
                <a:lnTo>
                  <a:pt x="0" y="28465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6160583" y="5475221"/>
            <a:ext cx="1236285" cy="636687"/>
          </a:xfrm>
          <a:custGeom>
            <a:avLst/>
            <a:gdLst/>
            <a:ahLst/>
            <a:cxnLst/>
            <a:rect r="r" b="b" t="t" l="l"/>
            <a:pathLst>
              <a:path h="636687" w="1236285">
                <a:moveTo>
                  <a:pt x="0" y="0"/>
                </a:moveTo>
                <a:lnTo>
                  <a:pt x="1236285" y="0"/>
                </a:lnTo>
                <a:lnTo>
                  <a:pt x="1236285" y="636687"/>
                </a:lnTo>
                <a:lnTo>
                  <a:pt x="0" y="6366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2445185" y="7262576"/>
            <a:ext cx="3409182" cy="465210"/>
          </a:xfrm>
          <a:prstGeom prst="rect">
            <a:avLst/>
          </a:prstGeom>
        </p:spPr>
        <p:txBody>
          <a:bodyPr anchor="t" rtlCol="false" tIns="0" lIns="0" bIns="0" rIns="0">
            <a:spAutoFit/>
          </a:bodyPr>
          <a:lstStyle/>
          <a:p>
            <a:pPr algn="ctr">
              <a:lnSpc>
                <a:spcPts val="3233"/>
              </a:lnSpc>
              <a:spcBef>
                <a:spcPct val="0"/>
              </a:spcBef>
            </a:pPr>
            <a:r>
              <a:rPr lang="en-US" sz="2309">
                <a:solidFill>
                  <a:srgbClr val="FFFFFF"/>
                </a:solidFill>
                <a:latin typeface="Agrandir Narrow Bold"/>
              </a:rPr>
              <a:t>Dashboard</a:t>
            </a:r>
          </a:p>
        </p:txBody>
      </p:sp>
      <p:sp>
        <p:nvSpPr>
          <p:cNvPr name="TextBox 14" id="14"/>
          <p:cNvSpPr txBox="true"/>
          <p:nvPr/>
        </p:nvSpPr>
        <p:spPr>
          <a:xfrm rot="0">
            <a:off x="7553622" y="7262576"/>
            <a:ext cx="3288491" cy="465210"/>
          </a:xfrm>
          <a:prstGeom prst="rect">
            <a:avLst/>
          </a:prstGeom>
        </p:spPr>
        <p:txBody>
          <a:bodyPr anchor="t" rtlCol="false" tIns="0" lIns="0" bIns="0" rIns="0">
            <a:spAutoFit/>
          </a:bodyPr>
          <a:lstStyle/>
          <a:p>
            <a:pPr algn="ctr">
              <a:lnSpc>
                <a:spcPts val="3233"/>
              </a:lnSpc>
              <a:spcBef>
                <a:spcPct val="0"/>
              </a:spcBef>
            </a:pPr>
            <a:r>
              <a:rPr lang="en-US" sz="2309">
                <a:solidFill>
                  <a:srgbClr val="FFFFFF"/>
                </a:solidFill>
                <a:latin typeface="Agrandir Narrow Bold"/>
              </a:rPr>
              <a:t>User Study</a:t>
            </a:r>
          </a:p>
        </p:txBody>
      </p:sp>
      <p:sp>
        <p:nvSpPr>
          <p:cNvPr name="TextBox 15" id="15"/>
          <p:cNvSpPr txBox="true"/>
          <p:nvPr/>
        </p:nvSpPr>
        <p:spPr>
          <a:xfrm rot="0">
            <a:off x="12413706" y="7262576"/>
            <a:ext cx="3608381" cy="465210"/>
          </a:xfrm>
          <a:prstGeom prst="rect">
            <a:avLst/>
          </a:prstGeom>
        </p:spPr>
        <p:txBody>
          <a:bodyPr anchor="t" rtlCol="false" tIns="0" lIns="0" bIns="0" rIns="0">
            <a:spAutoFit/>
          </a:bodyPr>
          <a:lstStyle/>
          <a:p>
            <a:pPr algn="ctr">
              <a:lnSpc>
                <a:spcPts val="3233"/>
              </a:lnSpc>
              <a:spcBef>
                <a:spcPct val="0"/>
              </a:spcBef>
            </a:pPr>
            <a:r>
              <a:rPr lang="en-US" sz="2309">
                <a:solidFill>
                  <a:srgbClr val="FFFFFF"/>
                </a:solidFill>
                <a:latin typeface="Agrandir Narrow Bold"/>
              </a:rPr>
              <a:t>Evaluation of study results</a:t>
            </a:r>
          </a:p>
        </p:txBody>
      </p:sp>
      <p:sp>
        <p:nvSpPr>
          <p:cNvPr name="TextBox 16" id="16"/>
          <p:cNvSpPr txBox="true"/>
          <p:nvPr/>
        </p:nvSpPr>
        <p:spPr>
          <a:xfrm rot="0">
            <a:off x="6560103" y="1085850"/>
            <a:ext cx="5458737" cy="774700"/>
          </a:xfrm>
          <a:prstGeom prst="rect">
            <a:avLst/>
          </a:prstGeom>
        </p:spPr>
        <p:txBody>
          <a:bodyPr anchor="t" rtlCol="false" tIns="0" lIns="0" bIns="0" rIns="0">
            <a:spAutoFit/>
          </a:bodyPr>
          <a:lstStyle/>
          <a:p>
            <a:pPr algn="ctr">
              <a:lnSpc>
                <a:spcPts val="6049"/>
              </a:lnSpc>
            </a:pPr>
            <a:r>
              <a:rPr lang="en-US" sz="5499" spc="175">
                <a:solidFill>
                  <a:srgbClr val="000000"/>
                </a:solidFill>
                <a:latin typeface="Days"/>
              </a:rPr>
              <a:t>SOLUTIONS</a:t>
            </a:r>
          </a:p>
        </p:txBody>
      </p:sp>
      <p:sp>
        <p:nvSpPr>
          <p:cNvPr name="Freeform 17" id="17"/>
          <p:cNvSpPr/>
          <p:nvPr/>
        </p:nvSpPr>
        <p:spPr>
          <a:xfrm flipH="false" flipV="false" rot="0">
            <a:off x="11177421" y="5475221"/>
            <a:ext cx="1236285" cy="636687"/>
          </a:xfrm>
          <a:custGeom>
            <a:avLst/>
            <a:gdLst/>
            <a:ahLst/>
            <a:cxnLst/>
            <a:rect r="r" b="b" t="t" l="l"/>
            <a:pathLst>
              <a:path h="636687" w="1236285">
                <a:moveTo>
                  <a:pt x="0" y="0"/>
                </a:moveTo>
                <a:lnTo>
                  <a:pt x="1236285" y="0"/>
                </a:lnTo>
                <a:lnTo>
                  <a:pt x="1236285" y="636687"/>
                </a:lnTo>
                <a:lnTo>
                  <a:pt x="0" y="6366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18" id="18"/>
          <p:cNvSpPr/>
          <p:nvPr/>
        </p:nvSpPr>
        <p:spPr>
          <a:xfrm flipH="true">
            <a:off x="166" y="9725889"/>
            <a:ext cx="17233247" cy="74902"/>
          </a:xfrm>
          <a:prstGeom prst="line">
            <a:avLst/>
          </a:prstGeom>
          <a:ln cap="flat" w="76200">
            <a:solidFill>
              <a:srgbClr val="C23A97"/>
            </a:solidFill>
            <a:prstDash val="solid"/>
            <a:headEnd type="none" len="sm" w="sm"/>
            <a:tailEnd type="none" len="sm" w="sm"/>
          </a:ln>
        </p:spPr>
      </p:sp>
      <p:grpSp>
        <p:nvGrpSpPr>
          <p:cNvPr name="Group 19" id="19"/>
          <p:cNvGrpSpPr/>
          <p:nvPr/>
        </p:nvGrpSpPr>
        <p:grpSpPr>
          <a:xfrm rot="0">
            <a:off x="16937409" y="9427291"/>
            <a:ext cx="1189202" cy="594601"/>
            <a:chOff x="0" y="0"/>
            <a:chExt cx="812800" cy="406400"/>
          </a:xfrm>
        </p:grpSpPr>
        <p:sp>
          <p:nvSpPr>
            <p:cNvPr name="Freeform 20" id="20"/>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C23A97"/>
            </a:solidFill>
          </p:spPr>
        </p:sp>
        <p:sp>
          <p:nvSpPr>
            <p:cNvPr name="TextBox 21" id="21"/>
            <p:cNvSpPr txBox="true"/>
            <p:nvPr/>
          </p:nvSpPr>
          <p:spPr>
            <a:xfrm>
              <a:off x="177800" y="-28575"/>
              <a:ext cx="558800" cy="434975"/>
            </a:xfrm>
            <a:prstGeom prst="rect">
              <a:avLst/>
            </a:prstGeom>
          </p:spPr>
          <p:txBody>
            <a:bodyPr anchor="ctr" rtlCol="false" tIns="50800" lIns="50800" bIns="50800" rIns="50800"/>
            <a:lstStyle/>
            <a:p>
              <a:pPr algn="ctr">
                <a:lnSpc>
                  <a:spcPts val="1869"/>
                </a:lnSpc>
              </a:pPr>
            </a:p>
          </p:txBody>
        </p:sp>
      </p:grpSp>
      <p:sp>
        <p:nvSpPr>
          <p:cNvPr name="TextBox 22" id="22"/>
          <p:cNvSpPr txBox="true"/>
          <p:nvPr/>
        </p:nvSpPr>
        <p:spPr>
          <a:xfrm rot="0">
            <a:off x="6946456" y="9929372"/>
            <a:ext cx="4177097" cy="309752"/>
          </a:xfrm>
          <a:prstGeom prst="rect">
            <a:avLst/>
          </a:prstGeom>
        </p:spPr>
        <p:txBody>
          <a:bodyPr anchor="t" rtlCol="false" tIns="0" lIns="0" bIns="0" rIns="0">
            <a:spAutoFit/>
          </a:bodyPr>
          <a:lstStyle/>
          <a:p>
            <a:pPr>
              <a:lnSpc>
                <a:spcPts val="2078"/>
              </a:lnSpc>
            </a:pPr>
            <a:r>
              <a:rPr lang="en-US" sz="1889" spc="141">
                <a:solidFill>
                  <a:srgbClr val="FFFFFF"/>
                </a:solidFill>
                <a:latin typeface="Agrandir Narrow Bold"/>
              </a:rPr>
              <a:t>CSCI 6612 Seminar Presentation</a:t>
            </a:r>
          </a:p>
        </p:txBody>
      </p:sp>
      <p:sp>
        <p:nvSpPr>
          <p:cNvPr name="TextBox 23" id="23"/>
          <p:cNvSpPr txBox="true"/>
          <p:nvPr/>
        </p:nvSpPr>
        <p:spPr>
          <a:xfrm rot="0">
            <a:off x="17281164" y="9418557"/>
            <a:ext cx="214015" cy="481316"/>
          </a:xfrm>
          <a:prstGeom prst="rect">
            <a:avLst/>
          </a:prstGeom>
        </p:spPr>
        <p:txBody>
          <a:bodyPr anchor="t" rtlCol="false" tIns="0" lIns="0" bIns="0" rIns="0">
            <a:spAutoFit/>
          </a:bodyPr>
          <a:lstStyle/>
          <a:p>
            <a:pPr algn="ctr">
              <a:lnSpc>
                <a:spcPts val="3920"/>
              </a:lnSpc>
            </a:pPr>
            <a:r>
              <a:rPr lang="en-US" sz="2800">
                <a:solidFill>
                  <a:srgbClr val="FFFFFF"/>
                </a:solidFill>
                <a:latin typeface="Canva Sans Bold"/>
              </a:rPr>
              <a:t>5</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Freeform 3" id="3"/>
          <p:cNvSpPr/>
          <p:nvPr/>
        </p:nvSpPr>
        <p:spPr>
          <a:xfrm flipH="false" flipV="false" rot="0">
            <a:off x="4355049" y="948572"/>
            <a:ext cx="13537008" cy="8389857"/>
          </a:xfrm>
          <a:custGeom>
            <a:avLst/>
            <a:gdLst/>
            <a:ahLst/>
            <a:cxnLst/>
            <a:rect r="r" b="b" t="t" l="l"/>
            <a:pathLst>
              <a:path h="8389857" w="13537008">
                <a:moveTo>
                  <a:pt x="0" y="0"/>
                </a:moveTo>
                <a:lnTo>
                  <a:pt x="13537008" y="0"/>
                </a:lnTo>
                <a:lnTo>
                  <a:pt x="13537008" y="8389856"/>
                </a:lnTo>
                <a:lnTo>
                  <a:pt x="0" y="8389856"/>
                </a:lnTo>
                <a:lnTo>
                  <a:pt x="0" y="0"/>
                </a:lnTo>
                <a:close/>
              </a:path>
            </a:pathLst>
          </a:custGeom>
          <a:blipFill>
            <a:blip r:embed="rId3"/>
            <a:stretch>
              <a:fillRect l="0" t="0" r="0" b="0"/>
            </a:stretch>
          </a:blipFill>
        </p:spPr>
      </p:sp>
      <p:sp>
        <p:nvSpPr>
          <p:cNvPr name="TextBox 4" id="4"/>
          <p:cNvSpPr txBox="true"/>
          <p:nvPr/>
        </p:nvSpPr>
        <p:spPr>
          <a:xfrm rot="0">
            <a:off x="251326" y="57150"/>
            <a:ext cx="4018657" cy="670560"/>
          </a:xfrm>
          <a:prstGeom prst="rect">
            <a:avLst/>
          </a:prstGeom>
        </p:spPr>
        <p:txBody>
          <a:bodyPr anchor="t" rtlCol="false" tIns="0" lIns="0" bIns="0" rIns="0">
            <a:spAutoFit/>
          </a:bodyPr>
          <a:lstStyle/>
          <a:p>
            <a:pPr>
              <a:lnSpc>
                <a:spcPts val="5280"/>
              </a:lnSpc>
            </a:pPr>
            <a:r>
              <a:rPr lang="en-US" sz="4800" spc="153">
                <a:solidFill>
                  <a:srgbClr val="FFFFFF"/>
                </a:solidFill>
                <a:latin typeface="Open Sans Bold"/>
              </a:rPr>
              <a:t>DASHBOARD</a:t>
            </a:r>
          </a:p>
        </p:txBody>
      </p:sp>
      <p:sp>
        <p:nvSpPr>
          <p:cNvPr name="AutoShape 5" id="5"/>
          <p:cNvSpPr/>
          <p:nvPr/>
        </p:nvSpPr>
        <p:spPr>
          <a:xfrm flipH="true">
            <a:off x="-165669" y="9687789"/>
            <a:ext cx="17438499" cy="76200"/>
          </a:xfrm>
          <a:prstGeom prst="line">
            <a:avLst/>
          </a:prstGeom>
          <a:ln cap="flat" w="76200">
            <a:solidFill>
              <a:srgbClr val="C23A97"/>
            </a:solidFill>
            <a:prstDash val="solid"/>
            <a:headEnd type="none" len="sm" w="sm"/>
            <a:tailEnd type="none" len="sm" w="sm"/>
          </a:ln>
        </p:spPr>
      </p:sp>
      <p:grpSp>
        <p:nvGrpSpPr>
          <p:cNvPr name="Group 6" id="6"/>
          <p:cNvGrpSpPr/>
          <p:nvPr/>
        </p:nvGrpSpPr>
        <p:grpSpPr>
          <a:xfrm rot="0">
            <a:off x="16771575" y="9390489"/>
            <a:ext cx="1189202" cy="594601"/>
            <a:chOff x="0" y="0"/>
            <a:chExt cx="812800" cy="406400"/>
          </a:xfrm>
        </p:grpSpPr>
        <p:sp>
          <p:nvSpPr>
            <p:cNvPr name="Freeform 7" id="7"/>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C23A97"/>
            </a:solidFill>
          </p:spPr>
        </p:sp>
        <p:sp>
          <p:nvSpPr>
            <p:cNvPr name="TextBox 8" id="8"/>
            <p:cNvSpPr txBox="true"/>
            <p:nvPr/>
          </p:nvSpPr>
          <p:spPr>
            <a:xfrm>
              <a:off x="177800" y="-28575"/>
              <a:ext cx="558800" cy="434975"/>
            </a:xfrm>
            <a:prstGeom prst="rect">
              <a:avLst/>
            </a:prstGeom>
          </p:spPr>
          <p:txBody>
            <a:bodyPr anchor="ctr" rtlCol="false" tIns="50800" lIns="50800" bIns="50800" rIns="50800"/>
            <a:lstStyle/>
            <a:p>
              <a:pPr algn="ctr">
                <a:lnSpc>
                  <a:spcPts val="1869"/>
                </a:lnSpc>
              </a:pPr>
            </a:p>
          </p:txBody>
        </p:sp>
      </p:grpSp>
      <p:sp>
        <p:nvSpPr>
          <p:cNvPr name="TextBox 9" id="9"/>
          <p:cNvSpPr txBox="true"/>
          <p:nvPr/>
        </p:nvSpPr>
        <p:spPr>
          <a:xfrm rot="0">
            <a:off x="6946456" y="9929372"/>
            <a:ext cx="4177097" cy="309752"/>
          </a:xfrm>
          <a:prstGeom prst="rect">
            <a:avLst/>
          </a:prstGeom>
        </p:spPr>
        <p:txBody>
          <a:bodyPr anchor="t" rtlCol="false" tIns="0" lIns="0" bIns="0" rIns="0">
            <a:spAutoFit/>
          </a:bodyPr>
          <a:lstStyle/>
          <a:p>
            <a:pPr>
              <a:lnSpc>
                <a:spcPts val="2078"/>
              </a:lnSpc>
            </a:pPr>
            <a:r>
              <a:rPr lang="en-US" sz="1889" spc="141">
                <a:solidFill>
                  <a:srgbClr val="FFFFFF"/>
                </a:solidFill>
                <a:latin typeface="Agrandir Narrow Bold"/>
              </a:rPr>
              <a:t>CSCI 6612 Seminar Presentation</a:t>
            </a:r>
          </a:p>
        </p:txBody>
      </p:sp>
      <p:sp>
        <p:nvSpPr>
          <p:cNvPr name="TextBox 10" id="10"/>
          <p:cNvSpPr txBox="true"/>
          <p:nvPr/>
        </p:nvSpPr>
        <p:spPr>
          <a:xfrm rot="0">
            <a:off x="17272830" y="9418557"/>
            <a:ext cx="230684" cy="481316"/>
          </a:xfrm>
          <a:prstGeom prst="rect">
            <a:avLst/>
          </a:prstGeom>
        </p:spPr>
        <p:txBody>
          <a:bodyPr anchor="t" rtlCol="false" tIns="0" lIns="0" bIns="0" rIns="0">
            <a:spAutoFit/>
          </a:bodyPr>
          <a:lstStyle/>
          <a:p>
            <a:pPr algn="ctr">
              <a:lnSpc>
                <a:spcPts val="3920"/>
              </a:lnSpc>
            </a:pPr>
            <a:r>
              <a:rPr lang="en-US" sz="2800">
                <a:solidFill>
                  <a:srgbClr val="FFFFFF"/>
                </a:solidFill>
                <a:latin typeface="Canva Sans Bold"/>
              </a:rPr>
              <a:t>6</a:t>
            </a:r>
          </a:p>
        </p:txBody>
      </p:sp>
      <p:sp>
        <p:nvSpPr>
          <p:cNvPr name="TextBox 11" id="11"/>
          <p:cNvSpPr txBox="true"/>
          <p:nvPr/>
        </p:nvSpPr>
        <p:spPr>
          <a:xfrm rot="0">
            <a:off x="251326" y="1527427"/>
            <a:ext cx="4018657" cy="3891947"/>
          </a:xfrm>
          <a:prstGeom prst="rect">
            <a:avLst/>
          </a:prstGeom>
        </p:spPr>
        <p:txBody>
          <a:bodyPr anchor="t" rtlCol="false" tIns="0" lIns="0" bIns="0" rIns="0">
            <a:spAutoFit/>
          </a:bodyPr>
          <a:lstStyle/>
          <a:p>
            <a:pPr>
              <a:lnSpc>
                <a:spcPts val="3528"/>
              </a:lnSpc>
            </a:pPr>
            <a:r>
              <a:rPr lang="en-US" sz="2400">
                <a:solidFill>
                  <a:srgbClr val="FFFFFF"/>
                </a:solidFill>
                <a:latin typeface="Open Sauce"/>
              </a:rPr>
              <a:t>(a) Top 10 recommended songs presented in playlist style</a:t>
            </a:r>
          </a:p>
          <a:p>
            <a:pPr>
              <a:lnSpc>
                <a:spcPts val="3528"/>
              </a:lnSpc>
            </a:pPr>
            <a:r>
              <a:rPr lang="en-US" sz="2400">
                <a:solidFill>
                  <a:srgbClr val="FFFFFF"/>
                </a:solidFill>
                <a:latin typeface="Open Sauce"/>
              </a:rPr>
              <a:t>(b) Two mood sliders for adjusting valence and energy</a:t>
            </a:r>
          </a:p>
          <a:p>
            <a:pPr>
              <a:lnSpc>
                <a:spcPts val="3528"/>
              </a:lnSpc>
            </a:pPr>
            <a:r>
              <a:rPr lang="en-US" sz="2400">
                <a:solidFill>
                  <a:srgbClr val="FFFFFF"/>
                </a:solidFill>
                <a:latin typeface="Open Sauce"/>
              </a:rPr>
              <a:t>(c) Contour plot</a:t>
            </a:r>
          </a:p>
          <a:p>
            <a:pPr>
              <a:lnSpc>
                <a:spcPts val="3528"/>
              </a:lnSpc>
            </a:pPr>
            <a:r>
              <a:rPr lang="en-US" sz="2400">
                <a:solidFill>
                  <a:srgbClr val="FFFFFF"/>
                </a:solidFill>
                <a:latin typeface="Open Sauce"/>
              </a:rPr>
              <a:t>(d) Bar charts</a:t>
            </a:r>
          </a:p>
          <a:p>
            <a:pPr>
              <a:lnSpc>
                <a:spcPts val="2512"/>
              </a:lnSpc>
            </a:pPr>
          </a:p>
        </p:txBody>
      </p:sp>
      <p:sp>
        <p:nvSpPr>
          <p:cNvPr name="AutoShape 12" id="12"/>
          <p:cNvSpPr/>
          <p:nvPr/>
        </p:nvSpPr>
        <p:spPr>
          <a:xfrm flipH="true">
            <a:off x="-165669" y="765810"/>
            <a:ext cx="10314782" cy="0"/>
          </a:xfrm>
          <a:prstGeom prst="line">
            <a:avLst/>
          </a:prstGeom>
          <a:ln cap="flat" w="76200">
            <a:solidFill>
              <a:srgbClr val="F5F5F5"/>
            </a:solidFill>
            <a:prstDash val="solid"/>
            <a:headEnd type="none" len="sm" w="sm"/>
            <a:tailEnd type="none" len="sm" w="sm"/>
          </a:ln>
        </p:spPr>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a:off x="-165669" y="9687789"/>
            <a:ext cx="16937244" cy="76200"/>
          </a:xfrm>
          <a:prstGeom prst="line">
            <a:avLst/>
          </a:prstGeom>
          <a:ln cap="flat" w="76200">
            <a:solidFill>
              <a:srgbClr val="C23A97"/>
            </a:solidFill>
            <a:prstDash val="solid"/>
            <a:headEnd type="none" len="sm" w="sm"/>
            <a:tailEnd type="none" len="sm" w="sm"/>
          </a:ln>
        </p:spPr>
      </p:sp>
      <p:grpSp>
        <p:nvGrpSpPr>
          <p:cNvPr name="Group 4" id="4"/>
          <p:cNvGrpSpPr/>
          <p:nvPr/>
        </p:nvGrpSpPr>
        <p:grpSpPr>
          <a:xfrm rot="0">
            <a:off x="16771575" y="9390489"/>
            <a:ext cx="1189202" cy="594601"/>
            <a:chOff x="0" y="0"/>
            <a:chExt cx="812800" cy="406400"/>
          </a:xfrm>
        </p:grpSpPr>
        <p:sp>
          <p:nvSpPr>
            <p:cNvPr name="Freeform 5" id="5"/>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C23A97"/>
            </a:solidFill>
          </p:spPr>
        </p:sp>
        <p:sp>
          <p:nvSpPr>
            <p:cNvPr name="TextBox 6" id="6"/>
            <p:cNvSpPr txBox="true"/>
            <p:nvPr/>
          </p:nvSpPr>
          <p:spPr>
            <a:xfrm>
              <a:off x="177800" y="-28575"/>
              <a:ext cx="558800" cy="434975"/>
            </a:xfrm>
            <a:prstGeom prst="rect">
              <a:avLst/>
            </a:prstGeom>
          </p:spPr>
          <p:txBody>
            <a:bodyPr anchor="ctr" rtlCol="false" tIns="50800" lIns="50800" bIns="50800" rIns="50800"/>
            <a:lstStyle/>
            <a:p>
              <a:pPr algn="ctr">
                <a:lnSpc>
                  <a:spcPts val="1869"/>
                </a:lnSpc>
              </a:pPr>
            </a:p>
          </p:txBody>
        </p:sp>
      </p:grpSp>
      <p:sp>
        <p:nvSpPr>
          <p:cNvPr name="TextBox 7" id="7"/>
          <p:cNvSpPr txBox="true"/>
          <p:nvPr/>
        </p:nvSpPr>
        <p:spPr>
          <a:xfrm rot="0">
            <a:off x="6946456" y="9929372"/>
            <a:ext cx="4177097" cy="309752"/>
          </a:xfrm>
          <a:prstGeom prst="rect">
            <a:avLst/>
          </a:prstGeom>
        </p:spPr>
        <p:txBody>
          <a:bodyPr anchor="t" rtlCol="false" tIns="0" lIns="0" bIns="0" rIns="0">
            <a:spAutoFit/>
          </a:bodyPr>
          <a:lstStyle/>
          <a:p>
            <a:pPr>
              <a:lnSpc>
                <a:spcPts val="2078"/>
              </a:lnSpc>
            </a:pPr>
            <a:r>
              <a:rPr lang="en-US" sz="1889" spc="141">
                <a:solidFill>
                  <a:srgbClr val="FFFFFF"/>
                </a:solidFill>
                <a:latin typeface="Agrandir Narrow Bold"/>
              </a:rPr>
              <a:t>CSCI 6612 Seminar Presentation</a:t>
            </a:r>
          </a:p>
        </p:txBody>
      </p:sp>
      <p:sp>
        <p:nvSpPr>
          <p:cNvPr name="TextBox 8" id="8"/>
          <p:cNvSpPr txBox="true"/>
          <p:nvPr/>
        </p:nvSpPr>
        <p:spPr>
          <a:xfrm rot="0">
            <a:off x="17298056" y="9418557"/>
            <a:ext cx="180231" cy="481316"/>
          </a:xfrm>
          <a:prstGeom prst="rect">
            <a:avLst/>
          </a:prstGeom>
        </p:spPr>
        <p:txBody>
          <a:bodyPr anchor="t" rtlCol="false" tIns="0" lIns="0" bIns="0" rIns="0">
            <a:spAutoFit/>
          </a:bodyPr>
          <a:lstStyle/>
          <a:p>
            <a:pPr algn="ctr">
              <a:lnSpc>
                <a:spcPts val="3920"/>
              </a:lnSpc>
            </a:pPr>
            <a:r>
              <a:rPr lang="en-US" sz="2800">
                <a:solidFill>
                  <a:srgbClr val="FFFFFF"/>
                </a:solidFill>
                <a:latin typeface="Canva Sans Bold"/>
              </a:rPr>
              <a:t>7</a:t>
            </a:r>
          </a:p>
        </p:txBody>
      </p:sp>
      <p:sp>
        <p:nvSpPr>
          <p:cNvPr name="AutoShape 9" id="9"/>
          <p:cNvSpPr/>
          <p:nvPr/>
        </p:nvSpPr>
        <p:spPr>
          <a:xfrm flipH="true">
            <a:off x="0" y="1314875"/>
            <a:ext cx="10314782" cy="0"/>
          </a:xfrm>
          <a:prstGeom prst="line">
            <a:avLst/>
          </a:prstGeom>
          <a:ln cap="flat" w="76200">
            <a:solidFill>
              <a:srgbClr val="F5F5F5"/>
            </a:solidFill>
            <a:prstDash val="solid"/>
            <a:headEnd type="none" len="sm" w="sm"/>
            <a:tailEnd type="none" len="sm" w="sm"/>
          </a:ln>
        </p:spPr>
      </p:sp>
      <p:sp>
        <p:nvSpPr>
          <p:cNvPr name="TextBox 10" id="10"/>
          <p:cNvSpPr txBox="true"/>
          <p:nvPr/>
        </p:nvSpPr>
        <p:spPr>
          <a:xfrm rot="0">
            <a:off x="330108" y="325775"/>
            <a:ext cx="8027775" cy="702925"/>
          </a:xfrm>
          <a:prstGeom prst="rect">
            <a:avLst/>
          </a:prstGeom>
        </p:spPr>
        <p:txBody>
          <a:bodyPr anchor="t" rtlCol="false" tIns="0" lIns="0" bIns="0" rIns="0">
            <a:spAutoFit/>
          </a:bodyPr>
          <a:lstStyle/>
          <a:p>
            <a:pPr algn="just">
              <a:lnSpc>
                <a:spcPts val="5458"/>
              </a:lnSpc>
            </a:pPr>
            <a:r>
              <a:rPr lang="en-US" sz="4962" spc="158">
                <a:solidFill>
                  <a:srgbClr val="FFFFFF"/>
                </a:solidFill>
                <a:latin typeface="Open Sauce Medium"/>
              </a:rPr>
              <a:t>USER STUDY</a:t>
            </a:r>
          </a:p>
        </p:txBody>
      </p:sp>
      <p:sp>
        <p:nvSpPr>
          <p:cNvPr name="TextBox 11" id="11"/>
          <p:cNvSpPr txBox="true"/>
          <p:nvPr/>
        </p:nvSpPr>
        <p:spPr>
          <a:xfrm rot="0">
            <a:off x="330108" y="1571481"/>
            <a:ext cx="17524206" cy="8192508"/>
          </a:xfrm>
          <a:prstGeom prst="rect">
            <a:avLst/>
          </a:prstGeom>
        </p:spPr>
        <p:txBody>
          <a:bodyPr anchor="t" rtlCol="false" tIns="0" lIns="0" bIns="0" rIns="0">
            <a:spAutoFit/>
          </a:bodyPr>
          <a:lstStyle/>
          <a:p>
            <a:pPr marL="452352" indent="-226176" lvl="1">
              <a:lnSpc>
                <a:spcPts val="3079"/>
              </a:lnSpc>
              <a:buFont typeface="Arial"/>
              <a:buChar char="•"/>
            </a:pPr>
            <a:r>
              <a:rPr lang="en-US" sz="2095">
                <a:solidFill>
                  <a:srgbClr val="FFFFFF"/>
                </a:solidFill>
                <a:latin typeface="Open Sauce"/>
              </a:rPr>
              <a:t>Study Design:</a:t>
            </a:r>
          </a:p>
          <a:p>
            <a:pPr marL="904705" indent="-301568" lvl="2">
              <a:lnSpc>
                <a:spcPts val="3079"/>
              </a:lnSpc>
              <a:buFont typeface="Arial"/>
              <a:buChar char="⚬"/>
            </a:pPr>
            <a:r>
              <a:rPr lang="en-US" sz="2095">
                <a:solidFill>
                  <a:srgbClr val="FFFFFF"/>
                </a:solidFill>
                <a:latin typeface="Open Sauce"/>
              </a:rPr>
              <a:t>2x2 Mixed-Factorial design.</a:t>
            </a:r>
          </a:p>
          <a:p>
            <a:pPr marL="904705" indent="-301568" lvl="2">
              <a:lnSpc>
                <a:spcPts val="3079"/>
              </a:lnSpc>
              <a:buFont typeface="Arial"/>
              <a:buChar char="⚬"/>
            </a:pPr>
            <a:r>
              <a:rPr lang="en-US" sz="2095">
                <a:solidFill>
                  <a:srgbClr val="FFFFFF"/>
                </a:solidFill>
                <a:latin typeface="Open Sauce"/>
              </a:rPr>
              <a:t>Variables/ Factors:</a:t>
            </a:r>
          </a:p>
          <a:p>
            <a:pPr marL="1357057" indent="-339264" lvl="3">
              <a:lnSpc>
                <a:spcPts val="3079"/>
              </a:lnSpc>
              <a:buFont typeface="Arial"/>
              <a:buChar char="￭"/>
            </a:pPr>
            <a:r>
              <a:rPr lang="en-US" sz="2095">
                <a:solidFill>
                  <a:srgbClr val="FFFFFF"/>
                </a:solidFill>
                <a:latin typeface="Open Sauce"/>
              </a:rPr>
              <a:t>Mood Control (between-subjects factor)</a:t>
            </a:r>
          </a:p>
          <a:p>
            <a:pPr marL="1357057" indent="-339264" lvl="3">
              <a:lnSpc>
                <a:spcPts val="3079"/>
              </a:lnSpc>
              <a:buFont typeface="Arial"/>
              <a:buChar char="￭"/>
            </a:pPr>
            <a:r>
              <a:rPr lang="en-US" sz="2095">
                <a:solidFill>
                  <a:srgbClr val="FFFFFF"/>
                </a:solidFill>
                <a:latin typeface="Open Sauce"/>
              </a:rPr>
              <a:t>Visualizations (within-subject factor)</a:t>
            </a:r>
          </a:p>
          <a:p>
            <a:pPr>
              <a:lnSpc>
                <a:spcPts val="3079"/>
              </a:lnSpc>
            </a:pPr>
          </a:p>
          <a:p>
            <a:pPr marL="452352" indent="-226176" lvl="1">
              <a:lnSpc>
                <a:spcPts val="3079"/>
              </a:lnSpc>
              <a:buFont typeface="Arial"/>
              <a:buChar char="•"/>
            </a:pPr>
            <a:r>
              <a:rPr lang="en-US" sz="2095">
                <a:solidFill>
                  <a:srgbClr val="FFFFFF"/>
                </a:solidFill>
                <a:latin typeface="Open Sauce"/>
              </a:rPr>
              <a:t>Participants:</a:t>
            </a:r>
          </a:p>
          <a:p>
            <a:pPr marL="904705" indent="-301568" lvl="2">
              <a:lnSpc>
                <a:spcPts val="3079"/>
              </a:lnSpc>
              <a:buFont typeface="Arial"/>
              <a:buChar char="⚬"/>
            </a:pPr>
            <a:r>
              <a:rPr lang="en-US" sz="2095">
                <a:solidFill>
                  <a:srgbClr val="FFFFFF"/>
                </a:solidFill>
                <a:latin typeface="Open Sauce"/>
              </a:rPr>
              <a:t>102 participants</a:t>
            </a:r>
          </a:p>
          <a:p>
            <a:pPr marL="904705" indent="-301568" lvl="2">
              <a:lnSpc>
                <a:spcPts val="3079"/>
              </a:lnSpc>
              <a:buFont typeface="Arial"/>
              <a:buChar char="⚬"/>
            </a:pPr>
            <a:r>
              <a:rPr lang="en-US" sz="2095">
                <a:solidFill>
                  <a:srgbClr val="FFFFFF"/>
                </a:solidFill>
                <a:latin typeface="Open Sauce"/>
              </a:rPr>
              <a:t>Most from JF Schouten participant database of Eindhoven University of Technology and remaining from convenience sampling.</a:t>
            </a:r>
          </a:p>
          <a:p>
            <a:pPr marL="904705" indent="-301568" lvl="2">
              <a:lnSpc>
                <a:spcPts val="3079"/>
              </a:lnSpc>
              <a:buFont typeface="Arial"/>
              <a:buChar char="⚬"/>
            </a:pPr>
            <a:r>
              <a:rPr lang="en-US" sz="2095">
                <a:solidFill>
                  <a:srgbClr val="FFFFFF"/>
                </a:solidFill>
                <a:latin typeface="Open Sauce"/>
              </a:rPr>
              <a:t>Mandatory Spotify account and no visual or hearing impairments.</a:t>
            </a:r>
          </a:p>
          <a:p>
            <a:pPr marL="904705" indent="-301568" lvl="2">
              <a:lnSpc>
                <a:spcPts val="3079"/>
              </a:lnSpc>
              <a:buFont typeface="Arial"/>
              <a:buChar char="⚬"/>
            </a:pPr>
            <a:r>
              <a:rPr lang="en-US" sz="2095">
                <a:solidFill>
                  <a:srgbClr val="FFFFFF"/>
                </a:solidFill>
                <a:latin typeface="Open Sauce"/>
              </a:rPr>
              <a:t>Had to participate in Musical Sophistication Index Survey (MSIS).</a:t>
            </a:r>
          </a:p>
          <a:p>
            <a:pPr>
              <a:lnSpc>
                <a:spcPts val="3079"/>
              </a:lnSpc>
            </a:pPr>
          </a:p>
          <a:p>
            <a:pPr marL="452352" indent="-226176" lvl="1">
              <a:lnSpc>
                <a:spcPts val="3079"/>
              </a:lnSpc>
              <a:buFont typeface="Arial"/>
              <a:buChar char="•"/>
            </a:pPr>
            <a:r>
              <a:rPr lang="en-US" sz="2095">
                <a:solidFill>
                  <a:srgbClr val="FFFFFF"/>
                </a:solidFill>
                <a:latin typeface="Open Sauce"/>
              </a:rPr>
              <a:t>Study Procedure:</a:t>
            </a:r>
          </a:p>
          <a:p>
            <a:pPr marL="904705" indent="-301568" lvl="2">
              <a:lnSpc>
                <a:spcPts val="3079"/>
              </a:lnSpc>
              <a:buFont typeface="Arial"/>
              <a:buChar char="⚬"/>
            </a:pPr>
            <a:r>
              <a:rPr lang="en-US" sz="2095">
                <a:solidFill>
                  <a:srgbClr val="FFFFFF"/>
                </a:solidFill>
                <a:latin typeface="Open Sauce"/>
              </a:rPr>
              <a:t>Participants randomly assigned to conditions with or without mood control for genre exploration.</a:t>
            </a:r>
          </a:p>
          <a:p>
            <a:pPr marL="904705" indent="-301568" lvl="2">
              <a:lnSpc>
                <a:spcPts val="3079"/>
              </a:lnSpc>
              <a:buFont typeface="Arial"/>
              <a:buChar char="⚬"/>
            </a:pPr>
            <a:r>
              <a:rPr lang="en-US" sz="2095">
                <a:solidFill>
                  <a:srgbClr val="FFFFFF"/>
                </a:solidFill>
                <a:latin typeface="Open Sauce"/>
              </a:rPr>
              <a:t>T</a:t>
            </a:r>
            <a:r>
              <a:rPr lang="en-US" sz="2095">
                <a:solidFill>
                  <a:srgbClr val="FFFFFF"/>
                </a:solidFill>
                <a:latin typeface="Open Sauce"/>
              </a:rPr>
              <a:t>wo phases, each featuring a different visualization, and a questionnaire at the end.</a:t>
            </a:r>
          </a:p>
          <a:p>
            <a:pPr>
              <a:lnSpc>
                <a:spcPts val="3079"/>
              </a:lnSpc>
            </a:pPr>
          </a:p>
          <a:p>
            <a:pPr marL="452352" indent="-226176" lvl="1">
              <a:lnSpc>
                <a:spcPts val="3079"/>
              </a:lnSpc>
              <a:buFont typeface="Arial"/>
              <a:buChar char="•"/>
            </a:pPr>
            <a:r>
              <a:rPr lang="en-US" sz="2095">
                <a:solidFill>
                  <a:srgbClr val="FFFFFF"/>
                </a:solidFill>
                <a:latin typeface="Open Sauce"/>
              </a:rPr>
              <a:t>System and Objective Measures:</a:t>
            </a:r>
          </a:p>
          <a:p>
            <a:pPr marL="904705" indent="-301568" lvl="2">
              <a:lnSpc>
                <a:spcPts val="3079"/>
              </a:lnSpc>
              <a:buFont typeface="Arial"/>
              <a:buChar char="⚬"/>
            </a:pPr>
            <a:r>
              <a:rPr lang="en-US" sz="2095">
                <a:solidFill>
                  <a:srgbClr val="FFFFFF"/>
                </a:solidFill>
                <a:latin typeface="Open Sauce"/>
              </a:rPr>
              <a:t>System Subjective Aspects (SSA) from questionnaires.</a:t>
            </a:r>
          </a:p>
          <a:p>
            <a:pPr marL="904705" indent="-301568" lvl="2">
              <a:lnSpc>
                <a:spcPts val="3079"/>
              </a:lnSpc>
              <a:buFont typeface="Arial"/>
              <a:buChar char="⚬"/>
            </a:pPr>
            <a:r>
              <a:rPr lang="en-US" sz="2095">
                <a:solidFill>
                  <a:srgbClr val="FFFFFF"/>
                </a:solidFill>
                <a:latin typeface="Open Sauce"/>
              </a:rPr>
              <a:t>User Interactive Behaviors (INT) from interactivity.</a:t>
            </a:r>
          </a:p>
          <a:p>
            <a:pPr marL="904705" indent="-301568" lvl="2">
              <a:lnSpc>
                <a:spcPts val="3079"/>
              </a:lnSpc>
              <a:buFont typeface="Arial"/>
              <a:buChar char="⚬"/>
            </a:pPr>
            <a:r>
              <a:rPr lang="en-US" sz="2095">
                <a:solidFill>
                  <a:srgbClr val="FFFFFF"/>
                </a:solidFill>
                <a:latin typeface="Open Sauce"/>
              </a:rPr>
              <a:t>Musical Sophistication on Active Engagement (MSAE) and Musical Sophistication on Emotional Engagement (MSE) from MSIS.</a:t>
            </a:r>
          </a:p>
          <a:p>
            <a:pPr>
              <a:lnSpc>
                <a:spcPts val="3079"/>
              </a:lnSpc>
            </a:pP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a:off x="-165669" y="9687789"/>
            <a:ext cx="16937244" cy="76200"/>
          </a:xfrm>
          <a:prstGeom prst="line">
            <a:avLst/>
          </a:prstGeom>
          <a:ln cap="flat" w="76200">
            <a:solidFill>
              <a:srgbClr val="C23A97"/>
            </a:solidFill>
            <a:prstDash val="solid"/>
            <a:headEnd type="none" len="sm" w="sm"/>
            <a:tailEnd type="none" len="sm" w="sm"/>
          </a:ln>
        </p:spPr>
      </p:sp>
      <p:grpSp>
        <p:nvGrpSpPr>
          <p:cNvPr name="Group 4" id="4"/>
          <p:cNvGrpSpPr/>
          <p:nvPr/>
        </p:nvGrpSpPr>
        <p:grpSpPr>
          <a:xfrm rot="0">
            <a:off x="16771575" y="9390489"/>
            <a:ext cx="1189202" cy="594601"/>
            <a:chOff x="0" y="0"/>
            <a:chExt cx="812800" cy="406400"/>
          </a:xfrm>
        </p:grpSpPr>
        <p:sp>
          <p:nvSpPr>
            <p:cNvPr name="Freeform 5" id="5"/>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C23A97"/>
            </a:solidFill>
          </p:spPr>
        </p:sp>
        <p:sp>
          <p:nvSpPr>
            <p:cNvPr name="TextBox 6" id="6"/>
            <p:cNvSpPr txBox="true"/>
            <p:nvPr/>
          </p:nvSpPr>
          <p:spPr>
            <a:xfrm>
              <a:off x="177800" y="-28575"/>
              <a:ext cx="558800" cy="434975"/>
            </a:xfrm>
            <a:prstGeom prst="rect">
              <a:avLst/>
            </a:prstGeom>
          </p:spPr>
          <p:txBody>
            <a:bodyPr anchor="ctr" rtlCol="false" tIns="50800" lIns="50800" bIns="50800" rIns="50800"/>
            <a:lstStyle/>
            <a:p>
              <a:pPr algn="ctr">
                <a:lnSpc>
                  <a:spcPts val="1869"/>
                </a:lnSpc>
              </a:pPr>
            </a:p>
          </p:txBody>
        </p:sp>
      </p:grpSp>
      <p:sp>
        <p:nvSpPr>
          <p:cNvPr name="TextBox 7" id="7"/>
          <p:cNvSpPr txBox="true"/>
          <p:nvPr/>
        </p:nvSpPr>
        <p:spPr>
          <a:xfrm rot="0">
            <a:off x="6946456" y="9929372"/>
            <a:ext cx="4177097" cy="309752"/>
          </a:xfrm>
          <a:prstGeom prst="rect">
            <a:avLst/>
          </a:prstGeom>
        </p:spPr>
        <p:txBody>
          <a:bodyPr anchor="t" rtlCol="false" tIns="0" lIns="0" bIns="0" rIns="0">
            <a:spAutoFit/>
          </a:bodyPr>
          <a:lstStyle/>
          <a:p>
            <a:pPr>
              <a:lnSpc>
                <a:spcPts val="2078"/>
              </a:lnSpc>
            </a:pPr>
            <a:r>
              <a:rPr lang="en-US" sz="1889" spc="141">
                <a:solidFill>
                  <a:srgbClr val="FFFFFF"/>
                </a:solidFill>
                <a:latin typeface="Agrandir Narrow Bold"/>
              </a:rPr>
              <a:t>CSCI 6612 Seminar Presentation</a:t>
            </a:r>
          </a:p>
        </p:txBody>
      </p:sp>
      <p:sp>
        <p:nvSpPr>
          <p:cNvPr name="TextBox 8" id="8"/>
          <p:cNvSpPr txBox="true"/>
          <p:nvPr/>
        </p:nvSpPr>
        <p:spPr>
          <a:xfrm rot="0">
            <a:off x="17279230" y="9418557"/>
            <a:ext cx="217884" cy="481316"/>
          </a:xfrm>
          <a:prstGeom prst="rect">
            <a:avLst/>
          </a:prstGeom>
        </p:spPr>
        <p:txBody>
          <a:bodyPr anchor="t" rtlCol="false" tIns="0" lIns="0" bIns="0" rIns="0">
            <a:spAutoFit/>
          </a:bodyPr>
          <a:lstStyle/>
          <a:p>
            <a:pPr algn="ctr">
              <a:lnSpc>
                <a:spcPts val="3920"/>
              </a:lnSpc>
            </a:pPr>
            <a:r>
              <a:rPr lang="en-US" sz="2800">
                <a:solidFill>
                  <a:srgbClr val="FFFFFF"/>
                </a:solidFill>
                <a:latin typeface="Canva Sans Bold"/>
              </a:rPr>
              <a:t>8</a:t>
            </a:r>
          </a:p>
        </p:txBody>
      </p:sp>
      <p:sp>
        <p:nvSpPr>
          <p:cNvPr name="AutoShape 9" id="9"/>
          <p:cNvSpPr/>
          <p:nvPr/>
        </p:nvSpPr>
        <p:spPr>
          <a:xfrm flipH="true">
            <a:off x="0" y="1499172"/>
            <a:ext cx="15173732" cy="0"/>
          </a:xfrm>
          <a:prstGeom prst="line">
            <a:avLst/>
          </a:prstGeom>
          <a:ln cap="flat" w="76200">
            <a:solidFill>
              <a:srgbClr val="F5F5F5"/>
            </a:solidFill>
            <a:prstDash val="solid"/>
            <a:headEnd type="none" len="sm" w="sm"/>
            <a:tailEnd type="none" len="sm" w="sm"/>
          </a:ln>
        </p:spPr>
      </p:sp>
      <p:sp>
        <p:nvSpPr>
          <p:cNvPr name="Freeform 10" id="10"/>
          <p:cNvSpPr/>
          <p:nvPr/>
        </p:nvSpPr>
        <p:spPr>
          <a:xfrm flipH="false" flipV="false" rot="0">
            <a:off x="317391" y="2108772"/>
            <a:ext cx="9085955" cy="7281717"/>
          </a:xfrm>
          <a:custGeom>
            <a:avLst/>
            <a:gdLst/>
            <a:ahLst/>
            <a:cxnLst/>
            <a:rect r="r" b="b" t="t" l="l"/>
            <a:pathLst>
              <a:path h="7281717" w="9085955">
                <a:moveTo>
                  <a:pt x="0" y="0"/>
                </a:moveTo>
                <a:lnTo>
                  <a:pt x="9085955" y="0"/>
                </a:lnTo>
                <a:lnTo>
                  <a:pt x="9085955" y="7281717"/>
                </a:lnTo>
                <a:lnTo>
                  <a:pt x="0" y="7281717"/>
                </a:lnTo>
                <a:lnTo>
                  <a:pt x="0" y="0"/>
                </a:lnTo>
                <a:close/>
              </a:path>
            </a:pathLst>
          </a:custGeom>
          <a:blipFill>
            <a:blip r:embed="rId3"/>
            <a:stretch>
              <a:fillRect l="0" t="0" r="0" b="0"/>
            </a:stretch>
          </a:blipFill>
        </p:spPr>
      </p:sp>
      <p:sp>
        <p:nvSpPr>
          <p:cNvPr name="Freeform 11" id="11"/>
          <p:cNvSpPr/>
          <p:nvPr/>
        </p:nvSpPr>
        <p:spPr>
          <a:xfrm flipH="false" flipV="false" rot="0">
            <a:off x="9824771" y="2108772"/>
            <a:ext cx="7806383" cy="5332755"/>
          </a:xfrm>
          <a:custGeom>
            <a:avLst/>
            <a:gdLst/>
            <a:ahLst/>
            <a:cxnLst/>
            <a:rect r="r" b="b" t="t" l="l"/>
            <a:pathLst>
              <a:path h="5332755" w="7806383">
                <a:moveTo>
                  <a:pt x="0" y="0"/>
                </a:moveTo>
                <a:lnTo>
                  <a:pt x="7806383" y="0"/>
                </a:lnTo>
                <a:lnTo>
                  <a:pt x="7806383" y="5332755"/>
                </a:lnTo>
                <a:lnTo>
                  <a:pt x="0" y="5332755"/>
                </a:lnTo>
                <a:lnTo>
                  <a:pt x="0" y="0"/>
                </a:lnTo>
                <a:close/>
              </a:path>
            </a:pathLst>
          </a:custGeom>
          <a:blipFill>
            <a:blip r:embed="rId4"/>
            <a:stretch>
              <a:fillRect l="0" t="0" r="0" b="0"/>
            </a:stretch>
          </a:blipFill>
        </p:spPr>
      </p:sp>
      <p:sp>
        <p:nvSpPr>
          <p:cNvPr name="TextBox 12" id="12"/>
          <p:cNvSpPr txBox="true"/>
          <p:nvPr/>
        </p:nvSpPr>
        <p:spPr>
          <a:xfrm rot="0">
            <a:off x="246337" y="502714"/>
            <a:ext cx="13657188" cy="702925"/>
          </a:xfrm>
          <a:prstGeom prst="rect">
            <a:avLst/>
          </a:prstGeom>
        </p:spPr>
        <p:txBody>
          <a:bodyPr anchor="t" rtlCol="false" tIns="0" lIns="0" bIns="0" rIns="0">
            <a:spAutoFit/>
          </a:bodyPr>
          <a:lstStyle/>
          <a:p>
            <a:pPr algn="just">
              <a:lnSpc>
                <a:spcPts val="5458"/>
              </a:lnSpc>
            </a:pPr>
            <a:r>
              <a:rPr lang="en-US" sz="4962" spc="158">
                <a:solidFill>
                  <a:srgbClr val="FFFFFF"/>
                </a:solidFill>
                <a:latin typeface="Open Sauce Medium"/>
              </a:rPr>
              <a:t>USER STUDY - DESCRIPTIVE STATISTICS</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DAF1SLdSGoo</dc:identifier>
  <dcterms:modified xsi:type="dcterms:W3CDTF">2011-08-01T06:04:30Z</dcterms:modified>
  <cp:revision>1</cp:revision>
  <dc:title>Interactive Music Genre Exploration with Visualization and Mood Control</dc:title>
</cp:coreProperties>
</file>